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269" r:id="rId5"/>
    <p:sldId id="256" r:id="rId6"/>
    <p:sldId id="258" r:id="rId7"/>
    <p:sldId id="261" r:id="rId8"/>
    <p:sldId id="259" r:id="rId9"/>
    <p:sldId id="260" r:id="rId10"/>
    <p:sldId id="262" r:id="rId11"/>
    <p:sldId id="257" r:id="rId12"/>
    <p:sldId id="263" r:id="rId13"/>
    <p:sldId id="266" r:id="rId14"/>
    <p:sldId id="264" r:id="rId15"/>
    <p:sldId id="270" r:id="rId16"/>
    <p:sldId id="267" r:id="rId17"/>
    <p:sldId id="268"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5958" autoAdjust="0"/>
  </p:normalViewPr>
  <p:slideViewPr>
    <p:cSldViewPr>
      <p:cViewPr>
        <p:scale>
          <a:sx n="90" d="100"/>
          <a:sy n="90" d="100"/>
        </p:scale>
        <p:origin x="-960" y="93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1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EEE998-B7AA-4BC1-955D-6BD4C81DE011}" type="datetimeFigureOut">
              <a:rPr lang="en-US" smtClean="0"/>
              <a:pPr/>
              <a:t>12/14/2012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19C23CF-3D3D-48AD-BC64-65785D1A0FA3}" type="slidenum">
              <a:rPr lang="en-US" smtClean="0"/>
              <a:pPr/>
              <a:t>‹#›</a:t>
            </a:fld>
            <a:endParaRPr lang="en-US"/>
          </a:p>
        </p:txBody>
      </p:sp>
    </p:spTree>
    <p:extLst>
      <p:ext uri="{BB962C8B-B14F-4D97-AF65-F5344CB8AC3E}">
        <p14:creationId xmlns:p14="http://schemas.microsoft.com/office/powerpoint/2010/main" val="3349814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00FF1A-CA6A-4A43-BF04-D73F80E1B533}" type="datetimeFigureOut">
              <a:rPr lang="en-US" smtClean="0"/>
              <a:pPr/>
              <a:t>12/14/2012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D682BF-D4AF-46B4-AA9F-4AEAC8D82880}" type="slidenum">
              <a:rPr lang="en-US" smtClean="0"/>
              <a:pPr/>
              <a:t>‹#›</a:t>
            </a:fld>
            <a:endParaRPr lang="en-US"/>
          </a:p>
        </p:txBody>
      </p:sp>
    </p:spTree>
    <p:extLst>
      <p:ext uri="{BB962C8B-B14F-4D97-AF65-F5344CB8AC3E}">
        <p14:creationId xmlns:p14="http://schemas.microsoft.com/office/powerpoint/2010/main" val="4169819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None/>
            </a:pPr>
            <a:endParaRPr lang="en-US" b="1" baseline="0" dirty="0" smtClean="0"/>
          </a:p>
          <a:p>
            <a:pPr lvl="0">
              <a:buFont typeface="Arial" pitchFamily="34" charset="0"/>
              <a:buNone/>
            </a:pPr>
            <a:r>
              <a:rPr lang="en-US" b="1" baseline="0" dirty="0" smtClean="0"/>
              <a:t>Welcome to NFC Academy, a Christian school program for homeschool families that is all online.  NFC Academy is fully accredited by the Regional Accrediting Association of the Middles States Commission of Colleges and Schools and is also accredited by the Florida Association of Christian Colleges and Schools.</a:t>
            </a:r>
          </a:p>
          <a:p>
            <a:pPr lvl="0">
              <a:buFont typeface="Arial" pitchFamily="34" charset="0"/>
              <a:buNone/>
            </a:pPr>
            <a:endParaRPr lang="en-US" b="1" baseline="0" dirty="0" smtClean="0"/>
          </a:p>
          <a:p>
            <a:pPr lvl="0">
              <a:buFont typeface="Arial" pitchFamily="34" charset="0"/>
              <a:buNone/>
            </a:pPr>
            <a:r>
              <a:rPr lang="en-US" b="1" baseline="0" dirty="0" smtClean="0"/>
              <a:t>Using a Biblical Worldview curriculum NFC Academy is affordable and all teachers are certified in their teaching area</a:t>
            </a:r>
            <a:r>
              <a:rPr lang="en-US" b="0" baseline="0" dirty="0" smtClean="0"/>
              <a:t>. </a:t>
            </a:r>
            <a:r>
              <a:rPr lang="en-US" b="1" baseline="0" dirty="0" smtClean="0"/>
              <a:t>Now, let’s learn more about this exciting educational program.</a:t>
            </a:r>
          </a:p>
          <a:p>
            <a:pPr lvl="0">
              <a:buFont typeface="Arial" pitchFamily="34" charset="0"/>
              <a:buNone/>
            </a:pPr>
            <a:endParaRPr lang="en-US" b="0" baseline="0" dirty="0" smtClean="0"/>
          </a:p>
          <a:p>
            <a:pPr lvl="0">
              <a:buFont typeface="Arial" pitchFamily="34" charset="0"/>
              <a:buNone/>
            </a:pPr>
            <a:r>
              <a:rPr lang="en-US" b="0" baseline="0" dirty="0" smtClean="0"/>
              <a:t>(You may want to print this presentation in handout or note format.)</a:t>
            </a:r>
          </a:p>
        </p:txBody>
      </p:sp>
      <p:sp>
        <p:nvSpPr>
          <p:cNvPr id="4" name="Slide Number Placeholder 3"/>
          <p:cNvSpPr>
            <a:spLocks noGrp="1"/>
          </p:cNvSpPr>
          <p:nvPr>
            <p:ph type="sldNum" sz="quarter" idx="10"/>
          </p:nvPr>
        </p:nvSpPr>
        <p:spPr/>
        <p:txBody>
          <a:bodyPr/>
          <a:lstStyle/>
          <a:p>
            <a:fld id="{6AD682BF-D4AF-46B4-AA9F-4AEAC8D8288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Here’s an example</a:t>
            </a:r>
            <a:r>
              <a:rPr lang="en-US" b="1" baseline="0" dirty="0" smtClean="0"/>
              <a:t> of a typical lesson in </a:t>
            </a:r>
            <a:r>
              <a:rPr lang="en-US" b="1" baseline="0" dirty="0" err="1" smtClean="0"/>
              <a:t>Ignitia</a:t>
            </a:r>
            <a:r>
              <a:rPr lang="en-US" b="1" baseline="0" dirty="0" smtClean="0"/>
              <a:t>.  There will be an introduction with the objectives for the lesson, followed by vocabulary.  The rest of the lesson will be made up of things you READ and things you DO.  You’ll also have questions to answer at the end of the lesson.</a:t>
            </a:r>
          </a:p>
          <a:p>
            <a:endParaRPr lang="en-US" b="1" baseline="0" dirty="0" smtClean="0"/>
          </a:p>
          <a:p>
            <a:r>
              <a:rPr lang="en-US" b="1" baseline="0" dirty="0" smtClean="0"/>
              <a:t>Make sure you answer ALL the questions for ALL sections within the assignment.</a:t>
            </a:r>
          </a:p>
          <a:p>
            <a:endParaRPr lang="en-US" baseline="0" dirty="0" smtClean="0"/>
          </a:p>
          <a:p>
            <a:r>
              <a:rPr lang="en-US" baseline="0" dirty="0" smtClean="0"/>
              <a:t>(Highlight the Section 1 tab at the top and let students know they will sometimes have more than one section they have to complete.)</a:t>
            </a:r>
          </a:p>
          <a:p>
            <a:endParaRPr lang="en-US" baseline="0" dirty="0" smtClean="0"/>
          </a:p>
          <a:p>
            <a:r>
              <a:rPr lang="en-US" b="1" baseline="0" dirty="0" smtClean="0"/>
              <a:t>To submit an answer, click the Submit Answer button.  When you have answered all the questions and you’re ready to turn in your assignment, click the Submit Lesson button at the top of the screen.</a:t>
            </a:r>
          </a:p>
          <a:p>
            <a:endParaRPr lang="en-US" b="1" baseline="0" dirty="0" smtClean="0"/>
          </a:p>
          <a:p>
            <a:r>
              <a:rPr lang="en-US" b="1" baseline="0" dirty="0" smtClean="0"/>
              <a:t>To pass a lesson, you need to get 70% or better.  If you don’t pass the assignment, you will need to do it again.  That’s no fun so make sure you pay attention the first time around!</a:t>
            </a:r>
          </a:p>
          <a:p>
            <a:endParaRPr lang="en-US" baseline="0" dirty="0" smtClean="0"/>
          </a:p>
          <a:p>
            <a:r>
              <a:rPr lang="en-US" baseline="0" dirty="0" smtClean="0"/>
              <a:t>(Field any questions students have about how to do lessons.)</a:t>
            </a:r>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6AD682BF-D4AF-46B4-AA9F-4AEAC8D82880}"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Ok, now that you know how to log in and how do</a:t>
            </a:r>
            <a:r>
              <a:rPr lang="en-US" b="1" baseline="0" dirty="0" smtClean="0"/>
              <a:t> lessons in </a:t>
            </a:r>
            <a:r>
              <a:rPr lang="en-US" b="1" baseline="0" dirty="0" err="1" smtClean="0"/>
              <a:t>Ignitia</a:t>
            </a:r>
            <a:r>
              <a:rPr lang="en-US" b="1" baseline="0" dirty="0" smtClean="0"/>
              <a:t>, let me show you how to keep track of what you’ve done.</a:t>
            </a:r>
          </a:p>
          <a:p>
            <a:endParaRPr lang="en-US" b="1" baseline="0" dirty="0" smtClean="0"/>
          </a:p>
          <a:p>
            <a:r>
              <a:rPr lang="en-US" b="1" baseline="0" dirty="0" smtClean="0"/>
              <a:t>Start by clicking the My Courses tab.  The Planner tab will probably what will show up first.</a:t>
            </a:r>
          </a:p>
          <a:p>
            <a:endParaRPr lang="en-US" b="1" baseline="0" dirty="0" smtClean="0"/>
          </a:p>
          <a:p>
            <a:r>
              <a:rPr lang="en-US" b="1" baseline="0" dirty="0" smtClean="0"/>
              <a:t>The Planner gives you a big picture view of all of your </a:t>
            </a:r>
            <a:r>
              <a:rPr lang="en-US" b="1" baseline="0" dirty="0" err="1" smtClean="0"/>
              <a:t>Ignitia</a:t>
            </a:r>
            <a:r>
              <a:rPr lang="en-US" b="1" baseline="0" dirty="0" smtClean="0"/>
              <a:t> work all on one page.</a:t>
            </a:r>
          </a:p>
          <a:p>
            <a:endParaRPr lang="en-US" b="1" baseline="0" dirty="0" smtClean="0"/>
          </a:p>
          <a:p>
            <a:r>
              <a:rPr lang="en-US" b="1" baseline="0" dirty="0" smtClean="0"/>
              <a:t>You will see:</a:t>
            </a:r>
          </a:p>
          <a:p>
            <a:pPr>
              <a:buFont typeface="Arial" pitchFamily="34" charset="0"/>
              <a:buChar char="•"/>
            </a:pPr>
            <a:r>
              <a:rPr lang="en-US" b="1" baseline="0" dirty="0" smtClean="0"/>
              <a:t>Overdue work – Shows schoolwork that is past due</a:t>
            </a:r>
          </a:p>
          <a:p>
            <a:pPr>
              <a:buFont typeface="Arial" pitchFamily="34" charset="0"/>
              <a:buChar char="•"/>
            </a:pPr>
            <a:r>
              <a:rPr lang="en-US" b="1" baseline="0" dirty="0" smtClean="0"/>
              <a:t>Schoolwork – Shows the next assignments you need to complete</a:t>
            </a:r>
          </a:p>
          <a:p>
            <a:pPr>
              <a:buFont typeface="Arial" pitchFamily="34" charset="0"/>
              <a:buChar char="•"/>
            </a:pPr>
            <a:r>
              <a:rPr lang="en-US" b="1" baseline="0" dirty="0" smtClean="0"/>
              <a:t>Upcoming – Shows the assignments which will be due in the next 5 days</a:t>
            </a:r>
          </a:p>
          <a:p>
            <a:pPr>
              <a:buFont typeface="Arial" pitchFamily="34" charset="0"/>
              <a:buChar char="•"/>
            </a:pPr>
            <a:r>
              <a:rPr lang="en-US" b="1" baseline="0" dirty="0" smtClean="0"/>
              <a:t>Overall Progress – Shows the progress you’ve made in each of your </a:t>
            </a:r>
            <a:r>
              <a:rPr lang="en-US" b="1" baseline="0" dirty="0" err="1" smtClean="0"/>
              <a:t>Ignitia</a:t>
            </a:r>
            <a:r>
              <a:rPr lang="en-US" b="1" baseline="0" dirty="0" smtClean="0"/>
              <a:t> courses, along with your total score in each course.</a:t>
            </a:r>
          </a:p>
          <a:p>
            <a:pPr>
              <a:buFont typeface="Arial" pitchFamily="34" charset="0"/>
              <a:buNone/>
            </a:pPr>
            <a:endParaRPr lang="en-US" baseline="0" dirty="0" smtClean="0"/>
          </a:p>
          <a:p>
            <a:pPr>
              <a:buFont typeface="Arial" pitchFamily="34" charset="0"/>
              <a:buNone/>
            </a:pPr>
            <a:r>
              <a:rPr lang="en-US" baseline="0" dirty="0" smtClean="0"/>
              <a:t>(Next slide)</a:t>
            </a:r>
          </a:p>
        </p:txBody>
      </p:sp>
      <p:sp>
        <p:nvSpPr>
          <p:cNvPr id="4" name="Slide Number Placeholder 3"/>
          <p:cNvSpPr>
            <a:spLocks noGrp="1"/>
          </p:cNvSpPr>
          <p:nvPr>
            <p:ph type="sldNum" sz="quarter" idx="10"/>
          </p:nvPr>
        </p:nvSpPr>
        <p:spPr/>
        <p:txBody>
          <a:bodyPr/>
          <a:lstStyle/>
          <a:p>
            <a:fld id="{6AD682BF-D4AF-46B4-AA9F-4AEAC8D82880}"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To</a:t>
            </a:r>
            <a:r>
              <a:rPr lang="en-US" b="1" baseline="0" dirty="0" smtClean="0"/>
              <a:t> see all of your current progress in each of your courses, click on the Courses tab.</a:t>
            </a:r>
          </a:p>
          <a:p>
            <a:endParaRPr lang="en-US" b="1" baseline="0" dirty="0" smtClean="0"/>
          </a:p>
          <a:p>
            <a:r>
              <a:rPr lang="en-US" b="1" baseline="0" dirty="0" smtClean="0"/>
              <a:t>You will see listed each of the </a:t>
            </a:r>
            <a:r>
              <a:rPr lang="en-US" b="1" baseline="0" dirty="0" err="1" smtClean="0"/>
              <a:t>Ignitia</a:t>
            </a:r>
            <a:r>
              <a:rPr lang="en-US" b="1" baseline="0" dirty="0" smtClean="0"/>
              <a:t> courses you are enrolled in.</a:t>
            </a:r>
          </a:p>
          <a:p>
            <a:endParaRPr lang="en-US" b="1" baseline="0" dirty="0" smtClean="0"/>
          </a:p>
          <a:p>
            <a:r>
              <a:rPr lang="en-US" b="1" baseline="0" dirty="0" smtClean="0"/>
              <a:t>If you click on a course, the units open below it.  If you click on a unit, you’ll see each of the assignments along with your total score.  You can click on any assignment to review it after you’ve completed it.</a:t>
            </a:r>
          </a:p>
          <a:p>
            <a:endParaRPr lang="en-US" baseline="0" dirty="0" smtClean="0"/>
          </a:p>
          <a:p>
            <a:r>
              <a:rPr lang="en-US" baseline="0" dirty="0" smtClean="0"/>
              <a:t>(Field any questions about how to access courses and track progress in the program)</a:t>
            </a:r>
            <a:endParaRPr lang="en-US" dirty="0"/>
          </a:p>
        </p:txBody>
      </p:sp>
      <p:sp>
        <p:nvSpPr>
          <p:cNvPr id="4" name="Slide Number Placeholder 3"/>
          <p:cNvSpPr>
            <a:spLocks noGrp="1"/>
          </p:cNvSpPr>
          <p:nvPr>
            <p:ph type="sldNum" sz="quarter" idx="10"/>
          </p:nvPr>
        </p:nvSpPr>
        <p:spPr/>
        <p:txBody>
          <a:bodyPr/>
          <a:lstStyle/>
          <a:p>
            <a:fld id="{6AD682BF-D4AF-46B4-AA9F-4AEAC8D82880}"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In</a:t>
            </a:r>
            <a:r>
              <a:rPr lang="en-US" b="1" baseline="0" dirty="0" smtClean="0"/>
              <a:t> a nutshell that is it.  We cover more in our live WebEx online meetings.  You can join one of our meetings using your computer and we will show you more and answer any questions you have.</a:t>
            </a:r>
          </a:p>
          <a:p>
            <a:endParaRPr lang="en-US" b="1" baseline="0" dirty="0" smtClean="0"/>
          </a:p>
          <a:p>
            <a:r>
              <a:rPr lang="en-US" b="1" baseline="0" dirty="0" smtClean="0"/>
              <a:t>Our meeting times are listed on the NFC Academy web site’s home page, or we can schedule a personal time that works best for you.</a:t>
            </a:r>
            <a:endParaRPr lang="en-US" b="1" dirty="0"/>
          </a:p>
        </p:txBody>
      </p:sp>
      <p:sp>
        <p:nvSpPr>
          <p:cNvPr id="4" name="Slide Number Placeholder 3"/>
          <p:cNvSpPr>
            <a:spLocks noGrp="1"/>
          </p:cNvSpPr>
          <p:nvPr>
            <p:ph type="sldNum" sz="quarter" idx="10"/>
          </p:nvPr>
        </p:nvSpPr>
        <p:spPr/>
        <p:txBody>
          <a:bodyPr/>
          <a:lstStyle/>
          <a:p>
            <a:fld id="{6AD682BF-D4AF-46B4-AA9F-4AEAC8D82880}"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Thank you for taking</a:t>
            </a:r>
            <a:r>
              <a:rPr lang="en-US" b="1" baseline="0" dirty="0" smtClean="0"/>
              <a:t> this look at NFC Academy…we look forward to showing you more with our live online presentation.</a:t>
            </a:r>
            <a:endParaRPr lang="en-US" b="1" dirty="0" smtClean="0"/>
          </a:p>
        </p:txBody>
      </p:sp>
      <p:sp>
        <p:nvSpPr>
          <p:cNvPr id="4" name="Slide Number Placeholder 3"/>
          <p:cNvSpPr>
            <a:spLocks noGrp="1"/>
          </p:cNvSpPr>
          <p:nvPr>
            <p:ph type="sldNum" sz="quarter" idx="10"/>
          </p:nvPr>
        </p:nvSpPr>
        <p:spPr/>
        <p:txBody>
          <a:bodyPr/>
          <a:lstStyle/>
          <a:p>
            <a:fld id="{6AD682BF-D4AF-46B4-AA9F-4AEAC8D82880}" type="slidenum">
              <a:rPr lang="en-US" smtClean="0"/>
              <a:pPr/>
              <a:t>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Today, we will go over the basics of how you use the NFC Academy </a:t>
            </a:r>
            <a:r>
              <a:rPr lang="en-US" b="1" baseline="0" dirty="0" err="1" smtClean="0"/>
              <a:t>Ignitia</a:t>
            </a:r>
            <a:r>
              <a:rPr lang="en-US" b="1" baseline="0" dirty="0" smtClean="0"/>
              <a:t> Learning Program. </a:t>
            </a:r>
          </a:p>
          <a:p>
            <a:endParaRPr lang="en-US" b="1" baseline="0" dirty="0" smtClean="0"/>
          </a:p>
          <a:p>
            <a:r>
              <a:rPr lang="en-US" b="1" baseline="0" dirty="0" smtClean="0"/>
              <a:t>Before we get into how you use it, let’s talk about what it is in the first place.</a:t>
            </a:r>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6AD682BF-D4AF-46B4-AA9F-4AEAC8D82880}"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What is NFC Academy</a:t>
            </a:r>
            <a:r>
              <a:rPr lang="en-US" b="1" baseline="0" dirty="0" smtClean="0"/>
              <a:t> </a:t>
            </a:r>
            <a:r>
              <a:rPr lang="en-US" b="1" dirty="0" err="1" smtClean="0"/>
              <a:t>Ignitia</a:t>
            </a:r>
            <a:r>
              <a:rPr lang="en-US" b="1" dirty="0" smtClean="0"/>
              <a:t>?</a:t>
            </a:r>
          </a:p>
          <a:p>
            <a:endParaRPr lang="en-US" b="1" dirty="0" smtClean="0"/>
          </a:p>
          <a:p>
            <a:r>
              <a:rPr lang="en-US" b="1" dirty="0" smtClean="0"/>
              <a:t>Simply,</a:t>
            </a:r>
            <a:r>
              <a:rPr lang="en-US" b="1" baseline="0" dirty="0" smtClean="0"/>
              <a:t> it is school on the web for grades 3-12.  Today you can name most any activity and it is conducted over the Internet.  This is the digital age for learning which can be seen by the growing use of tablets and other devices for education. Online learning is growing everywhere and NFC Academy brings a fully accredited program to you right where you are on the Internet.</a:t>
            </a:r>
          </a:p>
          <a:p>
            <a:endParaRPr lang="en-US" baseline="0" dirty="0" smtClean="0"/>
          </a:p>
          <a:p>
            <a:r>
              <a:rPr lang="en-US" baseline="0" dirty="0" smtClean="0"/>
              <a:t>(You may choose to ask students questions that invite discussion such as:</a:t>
            </a:r>
          </a:p>
          <a:p>
            <a:pPr>
              <a:buFont typeface="Arial" pitchFamily="34" charset="0"/>
              <a:buChar char="•"/>
            </a:pPr>
            <a:r>
              <a:rPr lang="en-US" b="0" dirty="0" smtClean="0"/>
              <a:t>How many of you use the Internet?</a:t>
            </a:r>
          </a:p>
          <a:p>
            <a:pPr>
              <a:buFont typeface="Arial" pitchFamily="34" charset="0"/>
              <a:buChar char="•"/>
            </a:pPr>
            <a:r>
              <a:rPr lang="en-US" b="0" dirty="0" smtClean="0"/>
              <a:t>What do you like to do on the</a:t>
            </a:r>
            <a:r>
              <a:rPr lang="en-US" b="0" baseline="0" dirty="0" smtClean="0"/>
              <a:t> Internet?</a:t>
            </a:r>
          </a:p>
          <a:p>
            <a:pPr>
              <a:buFont typeface="Arial" pitchFamily="34" charset="0"/>
              <a:buChar char="•"/>
            </a:pPr>
            <a:r>
              <a:rPr lang="en-US" b="0" baseline="0" dirty="0" smtClean="0"/>
              <a:t>Why do you like the Internet?</a:t>
            </a:r>
          </a:p>
          <a:p>
            <a:pPr>
              <a:buFont typeface="Arial" pitchFamily="34" charset="0"/>
              <a:buChar char="•"/>
            </a:pPr>
            <a:r>
              <a:rPr lang="en-US" b="0" baseline="0" dirty="0" smtClean="0"/>
              <a:t>What kinds of things would you like to do on the Internet if you could?</a:t>
            </a:r>
          </a:p>
          <a:p>
            <a:pPr>
              <a:buFont typeface="Arial" pitchFamily="34" charset="0"/>
              <a:buNone/>
            </a:pPr>
            <a:endParaRPr lang="en-US" b="0" baseline="0" dirty="0" smtClean="0"/>
          </a:p>
          <a:p>
            <a:pPr>
              <a:buFont typeface="Arial" pitchFamily="34" charset="0"/>
              <a:buNone/>
            </a:pPr>
            <a:r>
              <a:rPr lang="en-US" baseline="0" dirty="0" smtClean="0"/>
              <a:t>(Field questions, encourage discussion and have fun with students.)</a:t>
            </a:r>
          </a:p>
          <a:p>
            <a:pPr>
              <a:buFont typeface="Arial" pitchFamily="34" charset="0"/>
              <a:buNone/>
            </a:pPr>
            <a:endParaRPr lang="en-US" baseline="0" dirty="0" smtClean="0"/>
          </a:p>
          <a:p>
            <a:pPr>
              <a:buFont typeface="Arial" pitchFamily="34" charset="0"/>
              <a:buNone/>
            </a:pPr>
            <a:r>
              <a:rPr lang="en-US" baseline="0" dirty="0" smtClean="0"/>
              <a:t>(Next slide)</a:t>
            </a:r>
          </a:p>
        </p:txBody>
      </p:sp>
      <p:sp>
        <p:nvSpPr>
          <p:cNvPr id="4" name="Slide Number Placeholder 3"/>
          <p:cNvSpPr>
            <a:spLocks noGrp="1"/>
          </p:cNvSpPr>
          <p:nvPr>
            <p:ph type="sldNum" sz="quarter" idx="10"/>
          </p:nvPr>
        </p:nvSpPr>
        <p:spPr/>
        <p:txBody>
          <a:bodyPr/>
          <a:lstStyle/>
          <a:p>
            <a:fld id="{6AD682BF-D4AF-46B4-AA9F-4AEAC8D82880}"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We’ve said that most everything is being done over the Internet today and this learning brings things you like to your education. Here’s what I think you’ll like about </a:t>
            </a:r>
            <a:r>
              <a:rPr lang="en-US" b="1" baseline="0" dirty="0" err="1" smtClean="0"/>
              <a:t>Ignitia</a:t>
            </a:r>
            <a:r>
              <a:rPr lang="en-US" b="1" baseline="0" dirty="0" smtClean="0"/>
              <a:t>. The lessons you will be doing have a lot of the things you like about the Internet such as games, cool videos, and interesting things to read and listen to.</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So it’s schoolwork and it’s a fun way to do it – the digital way!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(Next slide)</a:t>
            </a:r>
          </a:p>
        </p:txBody>
      </p:sp>
      <p:sp>
        <p:nvSpPr>
          <p:cNvPr id="4" name="Slide Number Placeholder 3"/>
          <p:cNvSpPr>
            <a:spLocks noGrp="1"/>
          </p:cNvSpPr>
          <p:nvPr>
            <p:ph type="sldNum" sz="quarter" idx="10"/>
          </p:nvPr>
        </p:nvSpPr>
        <p:spPr/>
        <p:txBody>
          <a:bodyPr/>
          <a:lstStyle/>
          <a:p>
            <a:fld id="{6AD682BF-D4AF-46B4-AA9F-4AEAC8D82880}"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Now</a:t>
            </a:r>
            <a:r>
              <a:rPr lang="en-US" b="1" baseline="0" dirty="0" smtClean="0"/>
              <a:t> here’s the really cool thing.  A couple of minutes ago I told you that NFC Academy’s </a:t>
            </a:r>
            <a:r>
              <a:rPr lang="en-US" b="1" baseline="0" dirty="0" err="1" smtClean="0"/>
              <a:t>Ignitia</a:t>
            </a:r>
            <a:r>
              <a:rPr lang="en-US" b="1" baseline="0" dirty="0" smtClean="0"/>
              <a:t> is school on the web, right?  What that means is that you can do your work pretty much anywhere you have the Internet.  Like home, the library, stores, and restaurants.  Wherever you travel, you can take your school with you.</a:t>
            </a:r>
          </a:p>
          <a:p>
            <a:endParaRPr lang="en-US" baseline="0" dirty="0" smtClean="0"/>
          </a:p>
          <a:p>
            <a:r>
              <a:rPr lang="en-US" b="1" baseline="0" dirty="0" err="1" smtClean="0"/>
              <a:t>Ignitia</a:t>
            </a:r>
            <a:r>
              <a:rPr lang="en-US" b="1" baseline="0" dirty="0" smtClean="0"/>
              <a:t> also works on many cell phones and tablets, again, if you have the Internet on it.  It won’t work on all devices but if you have one, you should check to see if it works.</a:t>
            </a:r>
          </a:p>
          <a:p>
            <a:endParaRPr lang="en-US" b="1" baseline="0" dirty="0" smtClean="0"/>
          </a:p>
          <a:p>
            <a:r>
              <a:rPr lang="en-US" b="1" baseline="0" dirty="0" smtClean="0"/>
              <a:t>One other thing I want you to know is that since </a:t>
            </a:r>
            <a:r>
              <a:rPr lang="en-US" b="1" baseline="0" dirty="0" err="1" smtClean="0"/>
              <a:t>Ignitia</a:t>
            </a:r>
            <a:r>
              <a:rPr lang="en-US" b="1" baseline="0" dirty="0" smtClean="0"/>
              <a:t> is on the Internet, it’s available to you 24 hours 7 days a week, all year round so feel free to work on your assignments anytime you want.  I like this because it makes it flexible.  You work on your own schedule.  It is important to keep up and we will help you do that.</a:t>
            </a:r>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6AD682BF-D4AF-46B4-AA9F-4AEAC8D82880}"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Ok, we’ve</a:t>
            </a:r>
            <a:r>
              <a:rPr lang="en-US" b="1" baseline="0" dirty="0" smtClean="0"/>
              <a:t> talked about what </a:t>
            </a:r>
            <a:r>
              <a:rPr lang="en-US" b="1" baseline="0" dirty="0" err="1" smtClean="0"/>
              <a:t>Ignitia</a:t>
            </a:r>
            <a:r>
              <a:rPr lang="en-US" b="1" baseline="0" dirty="0" smtClean="0"/>
              <a:t> is, and where and when you can use it.</a:t>
            </a:r>
          </a:p>
          <a:p>
            <a:endParaRPr lang="en-US" b="1" baseline="0" dirty="0" smtClean="0"/>
          </a:p>
          <a:p>
            <a:r>
              <a:rPr lang="en-US" b="1" baseline="0" dirty="0" smtClean="0"/>
              <a:t>There are 3 things you need to know about HOW to use </a:t>
            </a:r>
            <a:r>
              <a:rPr lang="en-US" b="1" baseline="0" dirty="0" err="1" smtClean="0"/>
              <a:t>Ignitia</a:t>
            </a:r>
            <a:r>
              <a:rPr lang="en-US" b="1" baseline="0" dirty="0" smtClean="0"/>
              <a:t>.</a:t>
            </a:r>
          </a:p>
          <a:p>
            <a:r>
              <a:rPr lang="en-US" baseline="0" dirty="0" smtClean="0"/>
              <a:t/>
            </a:r>
            <a:br>
              <a:rPr lang="en-US" baseline="0" dirty="0" smtClean="0"/>
            </a:br>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6AD682BF-D4AF-46B4-AA9F-4AEAC8D82880}"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We are going</a:t>
            </a:r>
            <a:r>
              <a:rPr lang="en-US" b="1" baseline="0" dirty="0" smtClean="0"/>
              <a:t> to show you 3 things - </a:t>
            </a:r>
          </a:p>
          <a:p>
            <a:endParaRPr lang="en-US" baseline="0" dirty="0" smtClean="0"/>
          </a:p>
          <a:p>
            <a:r>
              <a:rPr lang="en-US" b="1" baseline="0" dirty="0" smtClean="0"/>
              <a:t>First   “How to log in”</a:t>
            </a:r>
          </a:p>
          <a:p>
            <a:r>
              <a:rPr lang="en-US" b="1" baseline="0" dirty="0" smtClean="0"/>
              <a:t>Next  “How to do assignments”</a:t>
            </a:r>
          </a:p>
          <a:p>
            <a:r>
              <a:rPr lang="en-US" b="1" baseline="0" dirty="0" smtClean="0"/>
              <a:t>And last “How to track my progress”</a:t>
            </a:r>
          </a:p>
          <a:p>
            <a:endParaRPr lang="en-US" baseline="0" dirty="0" smtClean="0"/>
          </a:p>
          <a:p>
            <a:endParaRPr lang="en-US" baseline="0" dirty="0" smtClean="0"/>
          </a:p>
          <a:p>
            <a:r>
              <a:rPr lang="en-US" baseline="0" dirty="0" smtClean="0"/>
              <a:t>(Next slide)</a:t>
            </a:r>
          </a:p>
        </p:txBody>
      </p:sp>
      <p:sp>
        <p:nvSpPr>
          <p:cNvPr id="4" name="Slide Number Placeholder 3"/>
          <p:cNvSpPr>
            <a:spLocks noGrp="1"/>
          </p:cNvSpPr>
          <p:nvPr>
            <p:ph type="sldNum" sz="quarter" idx="10"/>
          </p:nvPr>
        </p:nvSpPr>
        <p:spPr/>
        <p:txBody>
          <a:bodyPr/>
          <a:lstStyle/>
          <a:p>
            <a:fld id="{6AD682BF-D4AF-46B4-AA9F-4AEAC8D82880}"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First,</a:t>
            </a:r>
            <a:r>
              <a:rPr lang="en-US" b="1" baseline="0" dirty="0" smtClean="0"/>
              <a:t> let’s talk about how to login to the program.</a:t>
            </a:r>
          </a:p>
          <a:p>
            <a:endParaRPr lang="en-US" b="1" baseline="0" dirty="0" smtClean="0"/>
          </a:p>
          <a:p>
            <a:r>
              <a:rPr lang="en-US" b="1" baseline="0" dirty="0" smtClean="0"/>
              <a:t>See the </a:t>
            </a:r>
            <a:r>
              <a:rPr lang="en-US" b="1" baseline="0" dirty="0" err="1" smtClean="0"/>
              <a:t>url</a:t>
            </a:r>
            <a:r>
              <a:rPr lang="en-US" b="1" baseline="0" dirty="0" smtClean="0"/>
              <a:t> that is on the slide?  That is NFC Academy and you will see the link to your student login at the top of the screen.  That will take you to the login which is what you see on the screen now.  You will want to bookmark this website on your computer so it’s easy to find when you need it.</a:t>
            </a:r>
          </a:p>
          <a:p>
            <a:endParaRPr lang="en-US" baseline="0" dirty="0" smtClean="0"/>
          </a:p>
          <a:p>
            <a:endParaRPr lang="en-US" baseline="0" dirty="0" smtClean="0"/>
          </a:p>
          <a:p>
            <a:r>
              <a:rPr lang="en-US" b="1" baseline="0" dirty="0" smtClean="0"/>
              <a:t>Each of you will be assigned a username and password that you will use to access the site.  When you come to the login screen you will need to enter your login ID here and your Password here.  Then, click the Login button here.</a:t>
            </a:r>
          </a:p>
          <a:p>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Once you’re logged in,</a:t>
            </a:r>
            <a:r>
              <a:rPr lang="en-US" b="1" baseline="0" dirty="0" smtClean="0"/>
              <a:t> the first thing you’ll see is your home page where you can see your upcoming assignments.  And that brings us to number 2.</a:t>
            </a:r>
            <a:endParaRPr lang="en-US" b="1" dirty="0" smtClean="0"/>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6AD682BF-D4AF-46B4-AA9F-4AEAC8D82880}"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Starting</a:t>
            </a:r>
            <a:r>
              <a:rPr lang="en-US" b="1" baseline="0" dirty="0" smtClean="0"/>
              <a:t> assignments is super easy.  In the Assignments Due box, you’ll get a list of the assignments that are due next.  To start an assignment, all you have to do is click on the assignment you want to work on and it will open immediately.</a:t>
            </a:r>
          </a:p>
          <a:p>
            <a:endParaRPr lang="en-US" baseline="0" dirty="0" smtClean="0"/>
          </a:p>
          <a:p>
            <a:r>
              <a:rPr lang="en-US" baseline="0" dirty="0" smtClean="0"/>
              <a:t>(Next slide)</a:t>
            </a:r>
            <a:endParaRPr lang="en-US" dirty="0"/>
          </a:p>
        </p:txBody>
      </p:sp>
      <p:sp>
        <p:nvSpPr>
          <p:cNvPr id="4" name="Slide Number Placeholder 3"/>
          <p:cNvSpPr>
            <a:spLocks noGrp="1"/>
          </p:cNvSpPr>
          <p:nvPr>
            <p:ph type="sldNum" sz="quarter" idx="10"/>
          </p:nvPr>
        </p:nvSpPr>
        <p:spPr/>
        <p:txBody>
          <a:bodyPr/>
          <a:lstStyle/>
          <a:p>
            <a:fld id="{6AD682BF-D4AF-46B4-AA9F-4AEAC8D82880}"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914400" rtl="0" eaLnBrk="1" latinLnBrk="0" hangingPunct="1">
              <a:spcBef>
                <a:spcPct val="0"/>
              </a:spcBef>
              <a:buNone/>
              <a:defRPr lang="en-US" sz="5400" b="1" kern="1200" cap="none" spc="50" dirty="0">
                <a:ln w="11430"/>
                <a:solidFill>
                  <a:schemeClr val="accent6">
                    <a:lumMod val="75000"/>
                  </a:schemeClr>
                </a:solidFill>
                <a:effectLst>
                  <a:outerShdw blurRad="76200" dist="50800" dir="5400000" algn="tl" rotWithShape="0">
                    <a:srgbClr val="000000">
                      <a:alpha val="65000"/>
                    </a:srgbClr>
                  </a:outerShdw>
                </a:effectLst>
                <a:latin typeface="Rockwell" pitchFamily="18" charset="0"/>
                <a:ea typeface="+mj-ea"/>
                <a:cs typeface="+mj-c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ysClr val="windowText" lastClr="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dirty="0" smtClean="0"/>
              <a:t>Updated </a:t>
            </a:r>
            <a:fld id="{DE29037F-2B6E-4002-9C3F-AB06F97F00DA}" type="datetime1">
              <a:rPr lang="en-US" smtClean="0"/>
              <a:pPr/>
              <a:t>12/14/2012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A74E7-3567-4997-9865-843A5538097A}"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C2204C-88AF-46BA-A7B4-1028112E4407}" type="datetimeFigureOut">
              <a:rPr lang="en-US" smtClean="0"/>
              <a:pPr/>
              <a:t>12/14/2012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A74E7-3567-4997-9865-843A5538097A}"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C2204C-88AF-46BA-A7B4-1028112E4407}" type="datetimeFigureOut">
              <a:rPr lang="en-US" smtClean="0"/>
              <a:pPr/>
              <a:t>12/14/2012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A74E7-3567-4997-9865-843A5538097A}"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100" y="1112838"/>
            <a:ext cx="8305800" cy="639762"/>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defRPr sz="4000" b="1" cap="none" spc="50">
                <a:ln w="11430"/>
                <a:solidFill>
                  <a:schemeClr val="accent6">
                    <a:lumMod val="75000"/>
                  </a:schemeClr>
                </a:solidFill>
                <a:effectLst>
                  <a:outerShdw blurRad="76200" dist="50800" dir="5400000" algn="tl" rotWithShape="0">
                    <a:srgbClr val="000000">
                      <a:alpha val="65000"/>
                    </a:srgbClr>
                  </a:outerShdw>
                </a:effectLst>
                <a:latin typeface="Rockwell"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874837"/>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A74E7-3567-4997-9865-843A5538097A}" type="slidenum">
              <a:rPr lang="en-US" smtClean="0"/>
              <a:pPr/>
              <a:t>‹#›</a:t>
            </a:fld>
            <a:endParaRPr lang="en-US"/>
          </a:p>
        </p:txBody>
      </p:sp>
      <p:sp>
        <p:nvSpPr>
          <p:cNvPr id="4" name="Date Placeholder 3"/>
          <p:cNvSpPr>
            <a:spLocks noGrp="1"/>
          </p:cNvSpPr>
          <p:nvPr>
            <p:ph type="dt" sz="half" idx="10"/>
          </p:nvPr>
        </p:nvSpPr>
        <p:spPr/>
        <p:txBody>
          <a:bodyPr/>
          <a:lstStyle/>
          <a:p>
            <a:r>
              <a:rPr lang="en-US" dirty="0" smtClean="0"/>
              <a:t>Updated 7/22/2011</a:t>
            </a:r>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C2204C-88AF-46BA-A7B4-1028112E4407}" type="datetimeFigureOut">
              <a:rPr lang="en-US" smtClean="0"/>
              <a:pPr/>
              <a:t>12/14/2012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DA74E7-3567-4997-9865-843A5538097A}"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C2204C-88AF-46BA-A7B4-1028112E4407}" type="datetimeFigureOut">
              <a:rPr lang="en-US" smtClean="0"/>
              <a:pPr/>
              <a:t>12/14/2012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A74E7-3567-4997-9865-843A5538097A}"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C2204C-88AF-46BA-A7B4-1028112E4407}" type="datetimeFigureOut">
              <a:rPr lang="en-US" smtClean="0"/>
              <a:pPr/>
              <a:t>12/14/2012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DA74E7-3567-4997-9865-843A5538097A}"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C2204C-88AF-46BA-A7B4-1028112E4407}" type="datetimeFigureOut">
              <a:rPr lang="en-US" smtClean="0"/>
              <a:pPr/>
              <a:t>12/14/2012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DA74E7-3567-4997-9865-843A5538097A}"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C2204C-88AF-46BA-A7B4-1028112E4407}" type="datetimeFigureOut">
              <a:rPr lang="en-US" smtClean="0"/>
              <a:pPr/>
              <a:t>12/14/2012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DA74E7-3567-4997-9865-843A5538097A}"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C2204C-88AF-46BA-A7B4-1028112E4407}" type="datetimeFigureOut">
              <a:rPr lang="en-US" smtClean="0"/>
              <a:pPr/>
              <a:t>12/14/2012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A74E7-3567-4997-9865-843A5538097A}"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C2204C-88AF-46BA-A7B4-1028112E4407}" type="datetimeFigureOut">
              <a:rPr lang="en-US" smtClean="0"/>
              <a:pPr/>
              <a:t>12/14/2012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DA74E7-3567-4997-9865-843A5538097A}"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9" name="Rectangle 8"/>
          <p:cNvSpPr/>
          <p:nvPr/>
        </p:nvSpPr>
        <p:spPr>
          <a:xfrm>
            <a:off x="0" y="6477000"/>
            <a:ext cx="9144000" cy="38100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DA74E7-3567-4997-9865-843A5538097A}" type="slidenum">
              <a:rPr lang="en-US" smtClean="0"/>
              <a:pPr/>
              <a:t>‹#›</a:t>
            </a:fld>
            <a:endParaRPr lang="en-US"/>
          </a:p>
        </p:txBody>
      </p:sp>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50232" y="76200"/>
            <a:ext cx="2406205" cy="824662"/>
          </a:xfrm>
          <a:prstGeom prst="rect">
            <a:avLst/>
          </a:prstGeom>
        </p:spPr>
      </p:pic>
      <p:sp>
        <p:nvSpPr>
          <p:cNvPr id="4"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b="1">
                <a:solidFill>
                  <a:schemeClr val="tx1">
                    <a:tint val="75000"/>
                  </a:schemeClr>
                </a:solidFill>
              </a:defRPr>
            </a:lvl1pPr>
          </a:lstStyle>
          <a:p>
            <a:r>
              <a:rPr lang="en-US" dirty="0" smtClean="0"/>
              <a:t>Updated </a:t>
            </a:r>
            <a:fld id="{50525F66-C02D-450D-A3A1-2FB3546A7182}" type="datetime1">
              <a:rPr lang="en-US" smtClean="0"/>
              <a:pPr/>
              <a:t>12/14/2012</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chemeClr val="accent6">
            <a:lumMod val="75000"/>
          </a:schemeClr>
        </a:buClr>
        <a:buFont typeface="Arial" pitchFamily="34" charset="0"/>
        <a:buChar char="•"/>
        <a:defRPr sz="3200" kern="1200">
          <a:solidFill>
            <a:schemeClr val="tx1"/>
          </a:solidFill>
          <a:latin typeface="Comic Sans MS" pitchFamily="66" charset="0"/>
          <a:ea typeface="+mn-ea"/>
          <a:cs typeface="+mn-cs"/>
        </a:defRPr>
      </a:lvl1pPr>
      <a:lvl2pPr marL="742950" indent="-285750" algn="l" defTabSz="914400" rtl="0" eaLnBrk="1" latinLnBrk="0" hangingPunct="1">
        <a:spcBef>
          <a:spcPct val="20000"/>
        </a:spcBef>
        <a:buClr>
          <a:schemeClr val="accent6">
            <a:lumMod val="75000"/>
          </a:schemeClr>
        </a:buClr>
        <a:buFont typeface="Arial" pitchFamily="34" charset="0"/>
        <a:buChar char="•"/>
        <a:defRPr sz="2000" kern="1200">
          <a:solidFill>
            <a:schemeClr val="tx1"/>
          </a:solidFill>
          <a:latin typeface="Comic Sans MS" pitchFamily="66" charset="0"/>
          <a:ea typeface="+mn-ea"/>
          <a:cs typeface="+mn-cs"/>
        </a:defRPr>
      </a:lvl2pPr>
      <a:lvl3pPr marL="1143000" indent="-228600" algn="l" defTabSz="914400" rtl="0" eaLnBrk="1" latinLnBrk="0" hangingPunct="1">
        <a:spcBef>
          <a:spcPct val="20000"/>
        </a:spcBef>
        <a:buClr>
          <a:schemeClr val="accent6">
            <a:lumMod val="75000"/>
          </a:schemeClr>
        </a:buClr>
        <a:buFont typeface="Arial" pitchFamily="34" charset="0"/>
        <a:buChar char="•"/>
        <a:defRPr sz="2000" kern="1200">
          <a:solidFill>
            <a:schemeClr val="tx1"/>
          </a:solidFill>
          <a:latin typeface="Comic Sans MS" pitchFamily="66" charset="0"/>
          <a:ea typeface="+mn-ea"/>
          <a:cs typeface="+mn-cs"/>
        </a:defRPr>
      </a:lvl3pPr>
      <a:lvl4pPr marL="1600200" indent="-228600" algn="l" defTabSz="914400" rtl="0" eaLnBrk="1" latinLnBrk="0" hangingPunct="1">
        <a:spcBef>
          <a:spcPct val="20000"/>
        </a:spcBef>
        <a:buClr>
          <a:schemeClr val="accent6">
            <a:lumMod val="75000"/>
          </a:schemeClr>
        </a:buClr>
        <a:buFont typeface="Arial" pitchFamily="34" charset="0"/>
        <a:buChar char="•"/>
        <a:defRPr sz="2000" kern="1200">
          <a:solidFill>
            <a:schemeClr val="tx1"/>
          </a:solidFill>
          <a:latin typeface="Comic Sans MS" pitchFamily="66" charset="0"/>
          <a:ea typeface="+mn-ea"/>
          <a:cs typeface="+mn-cs"/>
        </a:defRPr>
      </a:lvl4pPr>
      <a:lvl5pPr marL="2057400" indent="-228600" algn="l" defTabSz="914400" rtl="0" eaLnBrk="1" latinLnBrk="0" hangingPunct="1">
        <a:spcBef>
          <a:spcPct val="20000"/>
        </a:spcBef>
        <a:buClr>
          <a:schemeClr val="accent6">
            <a:lumMod val="75000"/>
          </a:schemeClr>
        </a:buClr>
        <a:buFont typeface="Arial" pitchFamily="34" charset="0"/>
        <a:buChar char="•"/>
        <a:defRPr sz="2000" kern="1200">
          <a:solidFill>
            <a:schemeClr val="tx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av"/><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7" Type="http://schemas.openxmlformats.org/officeDocument/2006/relationships/image" Target="../media/image2.png"/><Relationship Id="rId2" Type="http://schemas.microsoft.com/office/2007/relationships/media" Target="../media/media11.wav"/><Relationship Id="rId1" Type="http://schemas.openxmlformats.org/officeDocument/2006/relationships/tags" Target="../tags/tag8.xml"/><Relationship Id="rId6" Type="http://schemas.openxmlformats.org/officeDocument/2006/relationships/image" Target="../media/image19.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7" Type="http://schemas.openxmlformats.org/officeDocument/2006/relationships/image" Target="../media/image2.png"/><Relationship Id="rId2" Type="http://schemas.microsoft.com/office/2007/relationships/media" Target="../media/media12.wav"/><Relationship Id="rId1" Type="http://schemas.openxmlformats.org/officeDocument/2006/relationships/tags" Target="../tags/tag9.xml"/><Relationship Id="rId6" Type="http://schemas.openxmlformats.org/officeDocument/2006/relationships/image" Target="../media/image20.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png"/><Relationship Id="rId5" Type="http://schemas.openxmlformats.org/officeDocument/2006/relationships/hyperlink" Target="mailto:nfcadaemy@nflchurch.com"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wav"/><Relationship Id="rId7" Type="http://schemas.openxmlformats.org/officeDocument/2006/relationships/image" Target="../media/image6.png"/><Relationship Id="rId2" Type="http://schemas.microsoft.com/office/2007/relationships/media" Target="../media/media3.wav"/><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4.wav"/><Relationship Id="rId7" Type="http://schemas.openxmlformats.org/officeDocument/2006/relationships/image" Target="../media/image8.png"/><Relationship Id="rId2" Type="http://schemas.microsoft.com/office/2007/relationships/media" Target="../media/media4.wav"/><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4.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5.wav"/><Relationship Id="rId7" Type="http://schemas.openxmlformats.org/officeDocument/2006/relationships/image" Target="../media/image12.png"/><Relationship Id="rId2" Type="http://schemas.microsoft.com/office/2007/relationships/media" Target="../media/media5.wav"/><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notesSlide" Target="../notesSlides/notesSlide5.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7" Type="http://schemas.openxmlformats.org/officeDocument/2006/relationships/image" Target="../media/image2.png"/><Relationship Id="rId2" Type="http://schemas.microsoft.com/office/2007/relationships/media" Target="../media/media8.wav"/><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7" Type="http://schemas.openxmlformats.org/officeDocument/2006/relationships/image" Target="../media/image2.png"/><Relationship Id="rId2" Type="http://schemas.microsoft.com/office/2007/relationships/media" Target="../media/media9.wav"/><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NFC ACADEMY</a:t>
            </a:r>
            <a:endParaRPr lang="en-US" dirty="0"/>
          </a:p>
        </p:txBody>
      </p:sp>
      <p:sp>
        <p:nvSpPr>
          <p:cNvPr id="3" name="Content Placeholder 2"/>
          <p:cNvSpPr>
            <a:spLocks noGrp="1"/>
          </p:cNvSpPr>
          <p:nvPr>
            <p:ph idx="1"/>
          </p:nvPr>
        </p:nvSpPr>
        <p:spPr/>
        <p:txBody>
          <a:bodyPr/>
          <a:lstStyle/>
          <a:p>
            <a:r>
              <a:rPr lang="en-US" dirty="0" smtClean="0"/>
              <a:t>For Homeschool Families</a:t>
            </a:r>
          </a:p>
          <a:p>
            <a:r>
              <a:rPr lang="en-US" dirty="0" smtClean="0"/>
              <a:t> Fully Accredited</a:t>
            </a:r>
          </a:p>
          <a:p>
            <a:pPr lvl="1"/>
            <a:r>
              <a:rPr lang="en-US" dirty="0" smtClean="0"/>
              <a:t>Middle States Commission on Colleges and Schools</a:t>
            </a:r>
          </a:p>
          <a:p>
            <a:pPr lvl="1"/>
            <a:r>
              <a:rPr lang="en-US" dirty="0" smtClean="0"/>
              <a:t>Florida Association of Christian Colleges and Schools</a:t>
            </a:r>
          </a:p>
          <a:p>
            <a:r>
              <a:rPr lang="en-US" dirty="0" smtClean="0"/>
              <a:t>A Biblical Worldview Curriculum</a:t>
            </a:r>
          </a:p>
          <a:p>
            <a:r>
              <a:rPr lang="en-US" dirty="0" smtClean="0"/>
              <a:t>Affordable Tuition</a:t>
            </a:r>
          </a:p>
          <a:p>
            <a:pPr lvl="1"/>
            <a:r>
              <a:rPr lang="en-US" dirty="0" smtClean="0"/>
              <a:t>Homeschool Edition Program (Grades 3-7)</a:t>
            </a:r>
          </a:p>
          <a:p>
            <a:pPr lvl="1"/>
            <a:r>
              <a:rPr lang="en-US" dirty="0" smtClean="0"/>
              <a:t>Homeschool Advantage Program (Grades 3-12)</a:t>
            </a:r>
          </a:p>
          <a:p>
            <a:r>
              <a:rPr lang="en-US" dirty="0" smtClean="0"/>
              <a:t>Certified Teachers</a:t>
            </a:r>
          </a:p>
          <a:p>
            <a:pPr lvl="1"/>
            <a:endParaRPr lang="en-US" dirty="0" smtClean="0"/>
          </a:p>
          <a:p>
            <a:pPr marL="457200" lvl="1" indent="0">
              <a:buNone/>
            </a:pPr>
            <a:endParaRPr lang="en-US" dirty="0" smtClean="0"/>
          </a:p>
          <a:p>
            <a:pPr marL="457200" lvl="1" indent="0">
              <a:buNone/>
            </a:pPr>
            <a:endParaRPr lang="en-US" dirty="0"/>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advTm="3421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1000"/>
                                        <p:tgtEl>
                                          <p:spTgt spid="3">
                                            <p:txEl>
                                              <p:pRg st="7" end="7"/>
                                            </p:txEl>
                                          </p:spTgt>
                                        </p:tgtEl>
                                      </p:cBhvr>
                                    </p:animEffect>
                                    <p:anim calcmode="lin" valueType="num">
                                      <p:cBhvr>
                                        <p:cTn id="5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Effect transition="in" filter="fade">
                                      <p:cBhvr>
                                        <p:cTn id="59" dur="1000"/>
                                        <p:tgtEl>
                                          <p:spTgt spid="3">
                                            <p:txEl>
                                              <p:pRg st="8" end="8"/>
                                            </p:txEl>
                                          </p:spTgt>
                                        </p:tgtEl>
                                      </p:cBhvr>
                                    </p:animEffect>
                                    <p:anim calcmode="lin" valueType="num">
                                      <p:cBhvr>
                                        <p:cTn id="6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12"/>
                </p:tgtEl>
              </p:cMediaNode>
            </p:audio>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990600"/>
            <a:ext cx="9144000" cy="6397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5400" dirty="0"/>
              <a:t>2. How to do assignments</a:t>
            </a:r>
          </a:p>
        </p:txBody>
      </p:sp>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0" y="1972004"/>
            <a:ext cx="9144000" cy="4885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274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76" y="808038"/>
            <a:ext cx="8705849" cy="6397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5400" dirty="0"/>
              <a:t>3. How to track progress</a:t>
            </a:r>
          </a:p>
        </p:txBody>
      </p:sp>
      <p:pic>
        <p:nvPicPr>
          <p:cNvPr id="614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6200" y="1866900"/>
            <a:ext cx="9296401"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own Arrow 8"/>
          <p:cNvSpPr/>
          <p:nvPr/>
        </p:nvSpPr>
        <p:spPr>
          <a:xfrm rot="6953033">
            <a:off x="5821578" y="4546691"/>
            <a:ext cx="306652" cy="797974"/>
          </a:xfrm>
          <a:prstGeom prst="downArrow">
            <a:avLst>
              <a:gd name="adj1" fmla="val 50000"/>
              <a:gd name="adj2" fmla="val 95042"/>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10" name="Down Arrow 9"/>
          <p:cNvSpPr/>
          <p:nvPr/>
        </p:nvSpPr>
        <p:spPr>
          <a:xfrm rot="6953033">
            <a:off x="5530370" y="2108291"/>
            <a:ext cx="306652" cy="797974"/>
          </a:xfrm>
          <a:prstGeom prst="downArrow">
            <a:avLst>
              <a:gd name="adj1" fmla="val 50000"/>
              <a:gd name="adj2" fmla="val 95042"/>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11" name="Down Arrow 10"/>
          <p:cNvSpPr/>
          <p:nvPr/>
        </p:nvSpPr>
        <p:spPr>
          <a:xfrm rot="14674164">
            <a:off x="653843" y="4559015"/>
            <a:ext cx="306652" cy="797974"/>
          </a:xfrm>
          <a:prstGeom prst="downArrow">
            <a:avLst>
              <a:gd name="adj1" fmla="val 50000"/>
              <a:gd name="adj2" fmla="val 95042"/>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16" name="Down Arrow 15"/>
          <p:cNvSpPr/>
          <p:nvPr/>
        </p:nvSpPr>
        <p:spPr>
          <a:xfrm rot="14674164">
            <a:off x="653843" y="2120615"/>
            <a:ext cx="306652" cy="797974"/>
          </a:xfrm>
          <a:prstGeom prst="downArrow">
            <a:avLst>
              <a:gd name="adj1" fmla="val 50000"/>
              <a:gd name="adj2" fmla="val 95042"/>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advTm="484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bldLst>
      <p:bldP spid="9" grpId="0" animBg="1"/>
      <p:bldP spid="10" grpId="0" animBg="1"/>
      <p:bldP spid="11"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76" y="808038"/>
            <a:ext cx="8705849" cy="6397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5400" dirty="0"/>
              <a:t>3. How to track progress</a:t>
            </a:r>
          </a:p>
        </p:txBody>
      </p:sp>
      <p:pic>
        <p:nvPicPr>
          <p:cNvPr id="717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6002" r="1237" b="11163"/>
          <a:stretch/>
        </p:blipFill>
        <p:spPr bwMode="auto">
          <a:xfrm>
            <a:off x="-76200" y="1828800"/>
            <a:ext cx="92964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Down Arrow 11"/>
          <p:cNvSpPr/>
          <p:nvPr/>
        </p:nvSpPr>
        <p:spPr>
          <a:xfrm rot="4170039">
            <a:off x="2712490" y="2115614"/>
            <a:ext cx="306652" cy="797974"/>
          </a:xfrm>
          <a:prstGeom prst="downArrow">
            <a:avLst>
              <a:gd name="adj1" fmla="val 50000"/>
              <a:gd name="adj2" fmla="val 95042"/>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13" name="Down Arrow 12"/>
          <p:cNvSpPr/>
          <p:nvPr/>
        </p:nvSpPr>
        <p:spPr>
          <a:xfrm rot="14674164">
            <a:off x="1187243" y="3035015"/>
            <a:ext cx="306652" cy="797974"/>
          </a:xfrm>
          <a:prstGeom prst="downArrow">
            <a:avLst>
              <a:gd name="adj1" fmla="val 50000"/>
              <a:gd name="adj2" fmla="val 95042"/>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14" name="Down Arrow 13"/>
          <p:cNvSpPr/>
          <p:nvPr/>
        </p:nvSpPr>
        <p:spPr>
          <a:xfrm rot="16200000">
            <a:off x="702861" y="2345139"/>
            <a:ext cx="306652" cy="797974"/>
          </a:xfrm>
          <a:prstGeom prst="downArrow">
            <a:avLst>
              <a:gd name="adj1" fmla="val 50000"/>
              <a:gd name="adj2" fmla="val 95042"/>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15" name="Rectangle 14"/>
          <p:cNvSpPr/>
          <p:nvPr/>
        </p:nvSpPr>
        <p:spPr>
          <a:xfrm>
            <a:off x="7391400" y="2514600"/>
            <a:ext cx="457200" cy="874887"/>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89790241"/>
      </p:ext>
    </p:extLst>
  </p:cSld>
  <p:clrMapOvr>
    <a:masterClrMapping/>
  </p:clrMapOvr>
  <p:transition advTm="259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8"/>
                </p:tgtEl>
              </p:cMediaNode>
            </p:audio>
          </p:childTnLst>
        </p:cTn>
      </p:par>
    </p:tnLst>
    <p:bldLst>
      <p:bldP spid="12"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NFC Academy</a:t>
            </a:r>
            <a:endParaRPr lang="en-US" dirty="0"/>
          </a:p>
        </p:txBody>
      </p:sp>
      <p:sp>
        <p:nvSpPr>
          <p:cNvPr id="3" name="Subtitle 2"/>
          <p:cNvSpPr>
            <a:spLocks noGrp="1"/>
          </p:cNvSpPr>
          <p:nvPr>
            <p:ph type="subTitle" idx="1"/>
          </p:nvPr>
        </p:nvSpPr>
        <p:spPr/>
        <p:txBody>
          <a:bodyPr/>
          <a:lstStyle/>
          <a:p>
            <a:r>
              <a:rPr lang="en-US" b="1" dirty="0" smtClean="0"/>
              <a:t>WebEx Meetings</a:t>
            </a:r>
          </a:p>
          <a:p>
            <a:r>
              <a:rPr lang="en-US" dirty="0" smtClean="0">
                <a:hlinkClick r:id="rId5"/>
              </a:rPr>
              <a:t>nfcadaemy@nflchurch.com</a:t>
            </a:r>
            <a:r>
              <a:rPr lang="en-US" dirty="0" smtClean="0"/>
              <a:t> </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3069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9100" y="5410200"/>
            <a:ext cx="8305800" cy="639762"/>
          </a:xfrm>
        </p:spPr>
        <p:txBody>
          <a:bodyPr/>
          <a:lstStyle/>
          <a:p>
            <a:r>
              <a:rPr lang="en-US" dirty="0" smtClean="0"/>
              <a:t>Thank you and have fun!</a:t>
            </a:r>
            <a:endParaRPr lang="en-US" dirty="0"/>
          </a:p>
        </p:txBody>
      </p:sp>
      <p:pic>
        <p:nvPicPr>
          <p:cNvPr id="5" name="Picture 4" descr="bullet-3-red-3-hi.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0602" y="1603603"/>
            <a:ext cx="3882797" cy="3882797"/>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88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300" y="1524000"/>
            <a:ext cx="8153400" cy="1470025"/>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6000" spc="50" dirty="0" smtClean="0">
                <a:ln w="11430"/>
                <a:effectLst>
                  <a:outerShdw blurRad="76200" dist="50800" dir="5400000" algn="tl" rotWithShape="0">
                    <a:srgbClr val="000000">
                      <a:alpha val="65000"/>
                    </a:srgbClr>
                  </a:outerShdw>
                </a:effectLst>
              </a:rPr>
              <a:t>Getting Started</a:t>
            </a:r>
            <a:endParaRPr lang="en-US" spc="50" dirty="0">
              <a:ln w="11430"/>
              <a:effectLst>
                <a:outerShdw blurRad="76200" dist="50800" dir="5400000" algn="tl" rotWithShape="0">
                  <a:srgbClr val="000000">
                    <a:alpha val="65000"/>
                  </a:srgbClr>
                </a:outerShdw>
              </a:effectLst>
            </a:endParaRPr>
          </a:p>
        </p:txBody>
      </p:sp>
      <p:pic>
        <p:nvPicPr>
          <p:cNvPr id="1027" name="Picture 3" descr="C:\Documents and Settings\sjensen\Local Settings\Temporary Internet Files\Content.IE5\GFCYPVIU\MC900441423[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2819400"/>
            <a:ext cx="2743200" cy="2743200"/>
          </a:xfrm>
          <a:prstGeom prst="rect">
            <a:avLst/>
          </a:prstGeom>
          <a:ln>
            <a:noFill/>
          </a:ln>
          <a:effectLst>
            <a:outerShdw blurRad="292100" dist="139700" dir="2700000" algn="tl" rotWithShape="0">
              <a:srgbClr val="333333">
                <a:alpha val="65000"/>
              </a:srgbClr>
            </a:outerShd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130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What is it?</a:t>
            </a:r>
            <a:endParaRPr lang="en-US" sz="5400" dirty="0"/>
          </a:p>
        </p:txBody>
      </p:sp>
      <p:pic>
        <p:nvPicPr>
          <p:cNvPr id="7" name="Picture 6" descr="Little Red Schoolhouse - Transparen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576664"/>
            <a:ext cx="3711819" cy="4319108"/>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3657600" y="3810000"/>
            <a:ext cx="1828800" cy="92333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0"/>
              </a:spcBef>
            </a:pPr>
            <a:r>
              <a:rPr lang="en-US" sz="5400" b="1" spc="50" dirty="0" smtClean="0">
                <a:ln w="11430"/>
                <a:solidFill>
                  <a:schemeClr val="accent6">
                    <a:lumMod val="75000"/>
                  </a:schemeClr>
                </a:solidFill>
                <a:effectLst>
                  <a:outerShdw blurRad="76200" dist="50800" dir="5400000" algn="tl" rotWithShape="0">
                    <a:srgbClr val="000000">
                      <a:alpha val="65000"/>
                    </a:srgbClr>
                  </a:outerShdw>
                </a:effectLst>
                <a:latin typeface="Rockwell" pitchFamily="18" charset="0"/>
                <a:ea typeface="+mj-ea"/>
                <a:cs typeface="+mj-cs"/>
              </a:rPr>
              <a:t>ON</a:t>
            </a:r>
          </a:p>
        </p:txBody>
      </p:sp>
      <p:pic>
        <p:nvPicPr>
          <p:cNvPr id="8198" name="Picture 6" descr="http://icons.iconarchive.com/icons/oxygen-icons.org/oxygen/256/Apps-internet-web-browser-ic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3740" y="2971800"/>
            <a:ext cx="3048000" cy="304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advTm="2807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58" presetClass="entr" presetSubtype="0" accel="10000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strVal val="#ppt_w*2.5"/>
                                          </p:val>
                                        </p:tav>
                                        <p:tav tm="100000">
                                          <p:val>
                                            <p:strVal val="#ppt_w"/>
                                          </p:val>
                                        </p:tav>
                                      </p:tavLst>
                                    </p:anim>
                                    <p:anim calcmode="lin" valueType="num">
                                      <p:cBhvr>
                                        <p:cTn id="15" dur="500" fill="hold"/>
                                        <p:tgtEl>
                                          <p:spTgt spid="14"/>
                                        </p:tgtEl>
                                        <p:attrNameLst>
                                          <p:attrName>ppt_h</p:attrName>
                                        </p:attrNameLst>
                                      </p:cBhvr>
                                      <p:tavLst>
                                        <p:tav tm="0">
                                          <p:val>
                                            <p:strVal val="#ppt_h*0.01"/>
                                          </p:val>
                                        </p:tav>
                                        <p:tav tm="100000">
                                          <p:val>
                                            <p:strVal val="#ppt_h"/>
                                          </p:val>
                                        </p:tav>
                                      </p:tavLst>
                                    </p:anim>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h+1"/>
                                          </p:val>
                                        </p:tav>
                                        <p:tav tm="100000">
                                          <p:val>
                                            <p:strVal val="#ppt_y"/>
                                          </p:val>
                                        </p:tav>
                                      </p:tavLst>
                                    </p:anim>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198"/>
                                        </p:tgtEl>
                                        <p:attrNameLst>
                                          <p:attrName>style.visibility</p:attrName>
                                        </p:attrNameLst>
                                      </p:cBhvr>
                                      <p:to>
                                        <p:strVal val="visible"/>
                                      </p:to>
                                    </p:set>
                                    <p:animEffect transition="in" filter="fade">
                                      <p:cBhvr>
                                        <p:cTn id="23"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6"/>
                </p:tgtEl>
              </p:cMediaNode>
            </p:audio>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ovie-Video-ic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80936">
            <a:off x="6533204" y="2418404"/>
            <a:ext cx="2046169" cy="2046169"/>
          </a:xfrm>
          <a:prstGeom prst="rect">
            <a:avLst/>
          </a:prstGeom>
          <a:ln>
            <a:noFill/>
          </a:ln>
          <a:effectLst>
            <a:outerShdw blurRad="292100" dist="139700" dir="2700000" algn="tl" rotWithShape="0">
              <a:srgbClr val="333333">
                <a:alpha val="65000"/>
              </a:srgbClr>
            </a:outerShdw>
          </a:effectLst>
        </p:spPr>
      </p:pic>
      <p:pic>
        <p:nvPicPr>
          <p:cNvPr id="10" name="Picture 9" descr="Games-ico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522932">
            <a:off x="5106516" y="763117"/>
            <a:ext cx="1770283" cy="1770283"/>
          </a:xfrm>
          <a:prstGeom prst="rect">
            <a:avLst/>
          </a:prstGeom>
          <a:ln>
            <a:noFill/>
          </a:ln>
          <a:effectLst>
            <a:outerShdw blurRad="292100" dist="139700" dir="2700000" algn="tl" rotWithShape="0">
              <a:srgbClr val="333333">
                <a:alpha val="65000"/>
              </a:srgbClr>
            </a:outerShdw>
          </a:effectLst>
        </p:spPr>
      </p:pic>
      <p:pic>
        <p:nvPicPr>
          <p:cNvPr id="8" name="Content Placeholder 7" descr="headphone-icon.png"/>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5638800" y="4648200"/>
            <a:ext cx="1752600" cy="1752600"/>
          </a:xfrm>
          <a:effectLst/>
        </p:spPr>
      </p:pic>
      <p:sp>
        <p:nvSpPr>
          <p:cNvPr id="11" name="Right Arrow 10"/>
          <p:cNvSpPr/>
          <p:nvPr/>
        </p:nvSpPr>
        <p:spPr>
          <a:xfrm rot="20203370">
            <a:off x="3575780" y="2209244"/>
            <a:ext cx="1670965" cy="609600"/>
          </a:xfrm>
          <a:prstGeom prst="rightArrow">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 name="Right Arrow 11"/>
          <p:cNvSpPr/>
          <p:nvPr/>
        </p:nvSpPr>
        <p:spPr>
          <a:xfrm>
            <a:off x="3691566" y="3200400"/>
            <a:ext cx="2556834" cy="609600"/>
          </a:xfrm>
          <a:prstGeom prst="rightArrow">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5" name="Right Arrow 14"/>
          <p:cNvSpPr/>
          <p:nvPr/>
        </p:nvSpPr>
        <p:spPr>
          <a:xfrm rot="1461771">
            <a:off x="3621177" y="4431733"/>
            <a:ext cx="2289421" cy="609600"/>
          </a:xfrm>
          <a:prstGeom prst="rightArrow">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7" name="Picture 6" descr="Little Red Schoolhouse - Transparen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6620" y="1676400"/>
            <a:ext cx="3733800" cy="3733800"/>
          </a:xfrm>
          <a:prstGeom prst="rect">
            <a:avLst/>
          </a:prstGeom>
          <a:ln>
            <a:noFill/>
          </a:ln>
          <a:effectLst>
            <a:outerShdw blurRad="292100" dist="139700" dir="2700000" algn="tl" rotWithShape="0">
              <a:srgbClr val="333333">
                <a:alpha val="65000"/>
              </a:srgbClr>
            </a:outerShdw>
          </a:effec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cSld>
  <p:clrMapOvr>
    <a:masterClrMapping/>
  </p:clrMapOvr>
  <p:transition advTm="270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8" presetClass="entr" presetSubtype="0" accel="5000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2" dur="1000" fill="hold"/>
                                        <p:tgtEl>
                                          <p:spTgt spid="11"/>
                                        </p:tgtEl>
                                        <p:attrNameLst>
                                          <p:attrName>ppt_x</p:attrName>
                                        </p:attrNameLst>
                                      </p:cBhvr>
                                      <p:tavLst>
                                        <p:tav tm="0">
                                          <p:val>
                                            <p:fltVal val="-1"/>
                                          </p:val>
                                        </p:tav>
                                        <p:tav tm="50000">
                                          <p:val>
                                            <p:fltVal val="0.95"/>
                                          </p:val>
                                        </p:tav>
                                        <p:tav tm="100000">
                                          <p:val>
                                            <p:strVal val="#ppt_x"/>
                                          </p:val>
                                        </p:tav>
                                      </p:tavLst>
                                    </p:anim>
                                    <p:anim calcmode="lin" valueType="num">
                                      <p:cBhvr>
                                        <p:cTn id="13" dur="1000" fill="hold"/>
                                        <p:tgtEl>
                                          <p:spTgt spid="11"/>
                                        </p:tgtEl>
                                        <p:attrNameLst>
                                          <p:attrName>ppt_y</p:attrName>
                                        </p:attrNameLst>
                                      </p:cBhvr>
                                      <p:tavLst>
                                        <p:tav tm="0">
                                          <p:val>
                                            <p:strVal val="#ppt_y"/>
                                          </p:val>
                                        </p:tav>
                                        <p:tav tm="100000">
                                          <p:val>
                                            <p:strVal val="#ppt_y"/>
                                          </p:val>
                                        </p:tav>
                                      </p:tavLst>
                                    </p:anim>
                                    <p:animEffect transition="in" filter="fade">
                                      <p:cBhvr>
                                        <p:cTn id="14" dur="1000"/>
                                        <p:tgtEl>
                                          <p:spTgt spid="11"/>
                                        </p:tgtEl>
                                      </p:cBhvr>
                                    </p:animEffect>
                                  </p:childTnLst>
                                </p:cTn>
                              </p:par>
                              <p:par>
                                <p:cTn id="15" presetID="48" presetClass="entr" presetSubtype="0" accel="5000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8" dur="1000" fill="hold"/>
                                        <p:tgtEl>
                                          <p:spTgt spid="10"/>
                                        </p:tgtEl>
                                        <p:attrNameLst>
                                          <p:attrName>ppt_x</p:attrName>
                                        </p:attrNameLst>
                                      </p:cBhvr>
                                      <p:tavLst>
                                        <p:tav tm="0">
                                          <p:val>
                                            <p:fltVal val="-1"/>
                                          </p:val>
                                        </p:tav>
                                        <p:tav tm="50000">
                                          <p:val>
                                            <p:fltVal val="0.95"/>
                                          </p:val>
                                        </p:tav>
                                        <p:tav tm="100000">
                                          <p:val>
                                            <p:strVal val="#ppt_x"/>
                                          </p:val>
                                        </p:tav>
                                      </p:tavLst>
                                    </p:anim>
                                    <p:anim calcmode="lin" valueType="num">
                                      <p:cBhvr>
                                        <p:cTn id="19" dur="1000" fill="hold"/>
                                        <p:tgtEl>
                                          <p:spTgt spid="10"/>
                                        </p:tgtEl>
                                        <p:attrNameLst>
                                          <p:attrName>ppt_y</p:attrName>
                                        </p:attrNameLst>
                                      </p:cBhvr>
                                      <p:tavLst>
                                        <p:tav tm="0">
                                          <p:val>
                                            <p:strVal val="#ppt_y"/>
                                          </p:val>
                                        </p:tav>
                                        <p:tav tm="100000">
                                          <p:val>
                                            <p:strVal val="#ppt_y"/>
                                          </p:val>
                                        </p:tav>
                                      </p:tavLst>
                                    </p:anim>
                                    <p:animEffect transition="in" filter="fade">
                                      <p:cBhvr>
                                        <p:cTn id="20" dur="1000"/>
                                        <p:tgtEl>
                                          <p:spTgt spid="10"/>
                                        </p:tgtEl>
                                      </p:cBhvr>
                                    </p:animEffect>
                                  </p:childTnLst>
                                </p:cTn>
                              </p:par>
                              <p:par>
                                <p:cTn id="21" presetID="48" presetClass="entr" presetSubtype="0" accel="5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1000" fill="hold"/>
                                        <p:tgtEl>
                                          <p:spTgt spid="12"/>
                                        </p:tgtEl>
                                        <p:attrNameLst>
                                          <p:attrName>ppt_x</p:attrName>
                                        </p:attrNameLst>
                                      </p:cBhvr>
                                      <p:tavLst>
                                        <p:tav tm="0">
                                          <p:val>
                                            <p:fltVal val="-1"/>
                                          </p:val>
                                        </p:tav>
                                        <p:tav tm="50000">
                                          <p:val>
                                            <p:fltVal val="0.95"/>
                                          </p:val>
                                        </p:tav>
                                        <p:tav tm="100000">
                                          <p:val>
                                            <p:strVal val="#ppt_x"/>
                                          </p:val>
                                        </p:tav>
                                      </p:tavLst>
                                    </p:anim>
                                    <p:anim calcmode="lin" valueType="num">
                                      <p:cBhvr>
                                        <p:cTn id="25" dur="1000" fill="hold"/>
                                        <p:tgtEl>
                                          <p:spTgt spid="12"/>
                                        </p:tgtEl>
                                        <p:attrNameLst>
                                          <p:attrName>ppt_y</p:attrName>
                                        </p:attrNameLst>
                                      </p:cBhvr>
                                      <p:tavLst>
                                        <p:tav tm="0">
                                          <p:val>
                                            <p:strVal val="#ppt_y"/>
                                          </p:val>
                                        </p:tav>
                                        <p:tav tm="100000">
                                          <p:val>
                                            <p:strVal val="#ppt_y"/>
                                          </p:val>
                                        </p:tav>
                                      </p:tavLst>
                                    </p:anim>
                                    <p:animEffect transition="in" filter="fade">
                                      <p:cBhvr>
                                        <p:cTn id="26" dur="1000"/>
                                        <p:tgtEl>
                                          <p:spTgt spid="12"/>
                                        </p:tgtEl>
                                      </p:cBhvr>
                                    </p:animEffect>
                                  </p:childTnLst>
                                </p:cTn>
                              </p:par>
                              <p:par>
                                <p:cTn id="27" presetID="48" presetClass="entr" presetSubtype="0" accel="5000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0" dur="1000" fill="hold"/>
                                        <p:tgtEl>
                                          <p:spTgt spid="9"/>
                                        </p:tgtEl>
                                        <p:attrNameLst>
                                          <p:attrName>ppt_x</p:attrName>
                                        </p:attrNameLst>
                                      </p:cBhvr>
                                      <p:tavLst>
                                        <p:tav tm="0">
                                          <p:val>
                                            <p:fltVal val="-1"/>
                                          </p:val>
                                        </p:tav>
                                        <p:tav tm="50000">
                                          <p:val>
                                            <p:fltVal val="0.95"/>
                                          </p:val>
                                        </p:tav>
                                        <p:tav tm="100000">
                                          <p:val>
                                            <p:strVal val="#ppt_x"/>
                                          </p:val>
                                        </p:tav>
                                      </p:tavLst>
                                    </p:anim>
                                    <p:anim calcmode="lin" valueType="num">
                                      <p:cBhvr>
                                        <p:cTn id="31" dur="1000" fill="hold"/>
                                        <p:tgtEl>
                                          <p:spTgt spid="9"/>
                                        </p:tgtEl>
                                        <p:attrNameLst>
                                          <p:attrName>ppt_y</p:attrName>
                                        </p:attrNameLst>
                                      </p:cBhvr>
                                      <p:tavLst>
                                        <p:tav tm="0">
                                          <p:val>
                                            <p:strVal val="#ppt_y"/>
                                          </p:val>
                                        </p:tav>
                                        <p:tav tm="100000">
                                          <p:val>
                                            <p:strVal val="#ppt_y"/>
                                          </p:val>
                                        </p:tav>
                                      </p:tavLst>
                                    </p:anim>
                                    <p:animEffect transition="in" filter="fade">
                                      <p:cBhvr>
                                        <p:cTn id="32" dur="1000"/>
                                        <p:tgtEl>
                                          <p:spTgt spid="9"/>
                                        </p:tgtEl>
                                      </p:cBhvr>
                                    </p:animEffect>
                                  </p:childTnLst>
                                </p:cTn>
                              </p:par>
                              <p:par>
                                <p:cTn id="33" presetID="48" presetClass="entr" presetSubtype="0" accel="5000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6" dur="1000" fill="hold"/>
                                        <p:tgtEl>
                                          <p:spTgt spid="15"/>
                                        </p:tgtEl>
                                        <p:attrNameLst>
                                          <p:attrName>ppt_x</p:attrName>
                                        </p:attrNameLst>
                                      </p:cBhvr>
                                      <p:tavLst>
                                        <p:tav tm="0">
                                          <p:val>
                                            <p:fltVal val="-1"/>
                                          </p:val>
                                        </p:tav>
                                        <p:tav tm="50000">
                                          <p:val>
                                            <p:fltVal val="0.95"/>
                                          </p:val>
                                        </p:tav>
                                        <p:tav tm="100000">
                                          <p:val>
                                            <p:strVal val="#ppt_x"/>
                                          </p:val>
                                        </p:tav>
                                      </p:tavLst>
                                    </p:anim>
                                    <p:anim calcmode="lin" valueType="num">
                                      <p:cBhvr>
                                        <p:cTn id="37" dur="1000" fill="hold"/>
                                        <p:tgtEl>
                                          <p:spTgt spid="15"/>
                                        </p:tgtEl>
                                        <p:attrNameLst>
                                          <p:attrName>ppt_y</p:attrName>
                                        </p:attrNameLst>
                                      </p:cBhvr>
                                      <p:tavLst>
                                        <p:tav tm="0">
                                          <p:val>
                                            <p:strVal val="#ppt_y"/>
                                          </p:val>
                                        </p:tav>
                                        <p:tav tm="100000">
                                          <p:val>
                                            <p:strVal val="#ppt_y"/>
                                          </p:val>
                                        </p:tav>
                                      </p:tavLst>
                                    </p:anim>
                                    <p:animEffect transition="in" filter="fade">
                                      <p:cBhvr>
                                        <p:cTn id="38" dur="1000"/>
                                        <p:tgtEl>
                                          <p:spTgt spid="15"/>
                                        </p:tgtEl>
                                      </p:cBhvr>
                                    </p:animEffect>
                                  </p:childTnLst>
                                </p:cTn>
                              </p:par>
                              <p:par>
                                <p:cTn id="39" presetID="48" presetClass="entr" presetSubtype="0" accel="5000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1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43" dur="1000" fill="hold"/>
                                        <p:tgtEl>
                                          <p:spTgt spid="8"/>
                                        </p:tgtEl>
                                        <p:attrNameLst>
                                          <p:attrName>ppt_y</p:attrName>
                                        </p:attrNameLst>
                                      </p:cBhvr>
                                      <p:tavLst>
                                        <p:tav tm="0">
                                          <p:val>
                                            <p:strVal val="#ppt_y"/>
                                          </p:val>
                                        </p:tav>
                                        <p:tav tm="100000">
                                          <p:val>
                                            <p:strVal val="#ppt_y"/>
                                          </p:val>
                                        </p:tav>
                                      </p:tavLst>
                                    </p:anim>
                                    <p:animEffect transition="in" filter="fade">
                                      <p:cBhvr>
                                        <p:cTn id="4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3"/>
                </p:tgtEl>
              </p:cMediaNode>
            </p:audio>
          </p:childTnLst>
        </p:cTn>
      </p:par>
    </p:tnLst>
    <p:bldLst>
      <p:bldP spid="11" grpId="0" animBg="1"/>
      <p:bldP spid="12"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Documents and Settings\sjensen\Local Settings\Temporary Internet Files\Content.IE5\2KWNG4QR\MC900439836[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3467100" y="1982450"/>
            <a:ext cx="2362200" cy="2362200"/>
          </a:xfrm>
          <a:prstGeom prst="rect">
            <a:avLst/>
          </a:prstGeom>
          <a:ln>
            <a:noFill/>
          </a:ln>
          <a:effectLst>
            <a:outerShdw blurRad="292100" dist="139700" dir="2700000" algn="tl" rotWithShape="0">
              <a:srgbClr val="333333">
                <a:alpha val="65000"/>
              </a:srgbClr>
            </a:outerShdw>
          </a:effectLst>
        </p:spPr>
      </p:pic>
      <p:pic>
        <p:nvPicPr>
          <p:cNvPr id="3076" name="Picture 4" descr="C:\Documents and Settings\sjensen\Local Settings\Temporary Internet Files\Content.IE5\2LCH7KQM\MC900431618[1].png"/>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286500" y="2172950"/>
            <a:ext cx="1981200" cy="19812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85800" y="4337209"/>
            <a:ext cx="2362200"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solidFill>
                  <a:schemeClr val="accent6">
                    <a:lumMod val="75000"/>
                  </a:schemeClr>
                </a:solidFill>
                <a:effectLst>
                  <a:outerShdw blurRad="76200" dist="50800" dir="5400000" algn="tl" rotWithShape="0">
                    <a:srgbClr val="000000">
                      <a:alpha val="65000"/>
                    </a:srgbClr>
                  </a:outerShdw>
                </a:effectLst>
                <a:latin typeface="Berlin Sans FB Demi" pitchFamily="34" charset="0"/>
              </a:rPr>
              <a:t>Internet</a:t>
            </a:r>
            <a:endParaRPr lang="en-US" sz="4400" b="1" spc="50" dirty="0">
              <a:ln w="11430"/>
              <a:solidFill>
                <a:schemeClr val="accent6">
                  <a:lumMod val="75000"/>
                </a:schemeClr>
              </a:solidFill>
              <a:effectLst>
                <a:outerShdw blurRad="76200" dist="50800" dir="5400000" algn="tl" rotWithShape="0">
                  <a:srgbClr val="000000">
                    <a:alpha val="65000"/>
                  </a:srgbClr>
                </a:outerShdw>
              </a:effectLst>
              <a:latin typeface="Berlin Sans FB Demi" pitchFamily="34" charset="0"/>
            </a:endParaRPr>
          </a:p>
        </p:txBody>
      </p:sp>
      <p:sp>
        <p:nvSpPr>
          <p:cNvPr id="9" name="TextBox 8"/>
          <p:cNvSpPr txBox="1"/>
          <p:nvPr/>
        </p:nvSpPr>
        <p:spPr>
          <a:xfrm>
            <a:off x="3543300" y="4344650"/>
            <a:ext cx="2209800"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solidFill>
                  <a:schemeClr val="accent6">
                    <a:lumMod val="75000"/>
                  </a:schemeClr>
                </a:solidFill>
                <a:effectLst>
                  <a:outerShdw blurRad="76200" dist="50800" dir="5400000" algn="tl" rotWithShape="0">
                    <a:srgbClr val="000000">
                      <a:alpha val="65000"/>
                    </a:srgbClr>
                  </a:outerShdw>
                </a:effectLst>
                <a:latin typeface="Berlin Sans FB Demi" pitchFamily="34" charset="0"/>
              </a:rPr>
              <a:t>Devices</a:t>
            </a:r>
            <a:endParaRPr lang="en-US" sz="4400" b="1" spc="50" dirty="0">
              <a:ln w="11430"/>
              <a:solidFill>
                <a:schemeClr val="accent6">
                  <a:lumMod val="75000"/>
                </a:schemeClr>
              </a:solidFill>
              <a:effectLst>
                <a:outerShdw blurRad="76200" dist="50800" dir="5400000" algn="tl" rotWithShape="0">
                  <a:srgbClr val="000000">
                    <a:alpha val="65000"/>
                  </a:srgbClr>
                </a:outerShdw>
              </a:effectLst>
              <a:latin typeface="Berlin Sans FB Demi" pitchFamily="34" charset="0"/>
            </a:endParaRPr>
          </a:p>
        </p:txBody>
      </p:sp>
      <p:sp>
        <p:nvSpPr>
          <p:cNvPr id="10" name="TextBox 9"/>
          <p:cNvSpPr txBox="1"/>
          <p:nvPr/>
        </p:nvSpPr>
        <p:spPr>
          <a:xfrm>
            <a:off x="6172200" y="4337209"/>
            <a:ext cx="2209800"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solidFill>
                  <a:schemeClr val="accent6">
                    <a:lumMod val="75000"/>
                  </a:schemeClr>
                </a:solidFill>
                <a:effectLst>
                  <a:outerShdw blurRad="76200" dist="50800" dir="5400000" algn="tl" rotWithShape="0">
                    <a:srgbClr val="000000">
                      <a:alpha val="65000"/>
                    </a:srgbClr>
                  </a:outerShdw>
                </a:effectLst>
                <a:latin typeface="Berlin Sans FB Demi" pitchFamily="34" charset="0"/>
              </a:rPr>
              <a:t>24/7</a:t>
            </a:r>
            <a:endParaRPr lang="en-US" sz="4400" b="1" spc="50" dirty="0">
              <a:ln w="11430"/>
              <a:solidFill>
                <a:schemeClr val="accent6">
                  <a:lumMod val="75000"/>
                </a:schemeClr>
              </a:solidFill>
              <a:effectLst>
                <a:outerShdw blurRad="76200" dist="50800" dir="5400000" algn="tl" rotWithShape="0">
                  <a:srgbClr val="000000">
                    <a:alpha val="65000"/>
                  </a:srgbClr>
                </a:outerShdw>
              </a:effectLst>
              <a:latin typeface="Berlin Sans FB Demi" pitchFamily="34" charset="0"/>
            </a:endParaRPr>
          </a:p>
        </p:txBody>
      </p:sp>
      <p:grpSp>
        <p:nvGrpSpPr>
          <p:cNvPr id="12" name="Group 11"/>
          <p:cNvGrpSpPr/>
          <p:nvPr/>
        </p:nvGrpSpPr>
        <p:grpSpPr>
          <a:xfrm>
            <a:off x="723900" y="1981200"/>
            <a:ext cx="2286000" cy="2362200"/>
            <a:chOff x="723900" y="1981200"/>
            <a:chExt cx="2286000" cy="2362200"/>
          </a:xfrm>
        </p:grpSpPr>
        <p:pic>
          <p:nvPicPr>
            <p:cNvPr id="3074" name="Picture 2" descr="C:\Documents and Settings\sjensen\Local Settings\Temporary Internet Files\Content.IE5\KUKENOZF\MC900433839[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 y="3200400"/>
              <a:ext cx="2286000" cy="1143000"/>
            </a:xfrm>
            <a:prstGeom prst="rect">
              <a:avLst/>
            </a:prstGeom>
            <a:ln>
              <a:noFill/>
            </a:ln>
            <a:effectLst>
              <a:outerShdw blurRad="292100" dist="139700" dir="2700000" algn="tl" rotWithShape="0">
                <a:srgbClr val="333333">
                  <a:alpha val="65000"/>
                </a:srgbClr>
              </a:outerShdw>
            </a:effectLst>
          </p:spPr>
        </p:pic>
        <p:pic>
          <p:nvPicPr>
            <p:cNvPr id="11" name="Picture 10" descr="wireless signal.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0399" y="1981200"/>
              <a:ext cx="1113003" cy="1371600"/>
            </a:xfrm>
            <a:prstGeom prst="rect">
              <a:avLst/>
            </a:prstGeom>
          </p:spPr>
        </p:pic>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cSld>
  <p:clrMapOvr>
    <a:masterClrMapping/>
  </p:clrMapOvr>
  <p:transition advTm="603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8" presetClass="entr" presetSubtype="0" accel="10000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strVal val="#ppt_w*2.5"/>
                                          </p:val>
                                        </p:tav>
                                        <p:tav tm="100000">
                                          <p:val>
                                            <p:strVal val="#ppt_w"/>
                                          </p:val>
                                        </p:tav>
                                      </p:tavLst>
                                    </p:anim>
                                    <p:anim calcmode="lin" valueType="num">
                                      <p:cBhvr>
                                        <p:cTn id="12" dur="500" fill="hold"/>
                                        <p:tgtEl>
                                          <p:spTgt spid="12"/>
                                        </p:tgtEl>
                                        <p:attrNameLst>
                                          <p:attrName>ppt_h</p:attrName>
                                        </p:attrNameLst>
                                      </p:cBhvr>
                                      <p:tavLst>
                                        <p:tav tm="0">
                                          <p:val>
                                            <p:strVal val="#ppt_h*0.01"/>
                                          </p:val>
                                        </p:tav>
                                        <p:tav tm="100000">
                                          <p:val>
                                            <p:strVal val="#ppt_h"/>
                                          </p:val>
                                        </p:tav>
                                      </p:tavLst>
                                    </p:anim>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h+1"/>
                                          </p:val>
                                        </p:tav>
                                        <p:tav tm="100000">
                                          <p:val>
                                            <p:strVal val="#ppt_y"/>
                                          </p:val>
                                        </p:tav>
                                      </p:tavLst>
                                    </p:anim>
                                    <p:animEffect transition="in" filter="fade">
                                      <p:cBhvr>
                                        <p:cTn id="15" dur="500"/>
                                        <p:tgtEl>
                                          <p:spTgt spid="12"/>
                                        </p:tgtEl>
                                      </p:cBhvr>
                                    </p:animEffect>
                                  </p:childTnLst>
                                </p:cTn>
                              </p:par>
                              <p:par>
                                <p:cTn id="16" presetID="58" presetClass="entr" presetSubtype="0" accel="10000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strVal val="#ppt_w*2.5"/>
                                          </p:val>
                                        </p:tav>
                                        <p:tav tm="100000">
                                          <p:val>
                                            <p:strVal val="#ppt_w"/>
                                          </p:val>
                                        </p:tav>
                                      </p:tavLst>
                                    </p:anim>
                                    <p:anim calcmode="lin" valueType="num">
                                      <p:cBhvr>
                                        <p:cTn id="19" dur="500" fill="hold"/>
                                        <p:tgtEl>
                                          <p:spTgt spid="8"/>
                                        </p:tgtEl>
                                        <p:attrNameLst>
                                          <p:attrName>ppt_h</p:attrName>
                                        </p:attrNameLst>
                                      </p:cBhvr>
                                      <p:tavLst>
                                        <p:tav tm="0">
                                          <p:val>
                                            <p:strVal val="#ppt_h*0.01"/>
                                          </p:val>
                                        </p:tav>
                                        <p:tav tm="100000">
                                          <p:val>
                                            <p:strVal val="#ppt_h"/>
                                          </p:val>
                                        </p:tav>
                                      </p:tavLst>
                                    </p:anim>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h+1"/>
                                          </p:val>
                                        </p:tav>
                                        <p:tav tm="100000">
                                          <p:val>
                                            <p:strVal val="#ppt_y"/>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8" presetClass="entr" presetSubtype="0" accel="100000" fill="hold" nodeType="clickEffect">
                                  <p:stCondLst>
                                    <p:cond delay="0"/>
                                  </p:stCondLst>
                                  <p:childTnLst>
                                    <p:set>
                                      <p:cBhvr>
                                        <p:cTn id="26" dur="1" fill="hold">
                                          <p:stCondLst>
                                            <p:cond delay="0"/>
                                          </p:stCondLst>
                                        </p:cTn>
                                        <p:tgtEl>
                                          <p:spTgt spid="3075"/>
                                        </p:tgtEl>
                                        <p:attrNameLst>
                                          <p:attrName>style.visibility</p:attrName>
                                        </p:attrNameLst>
                                      </p:cBhvr>
                                      <p:to>
                                        <p:strVal val="visible"/>
                                      </p:to>
                                    </p:set>
                                    <p:anim calcmode="lin" valueType="num">
                                      <p:cBhvr>
                                        <p:cTn id="27" dur="500" fill="hold"/>
                                        <p:tgtEl>
                                          <p:spTgt spid="3075"/>
                                        </p:tgtEl>
                                        <p:attrNameLst>
                                          <p:attrName>ppt_w</p:attrName>
                                        </p:attrNameLst>
                                      </p:cBhvr>
                                      <p:tavLst>
                                        <p:tav tm="0">
                                          <p:val>
                                            <p:strVal val="#ppt_w*2.5"/>
                                          </p:val>
                                        </p:tav>
                                        <p:tav tm="100000">
                                          <p:val>
                                            <p:strVal val="#ppt_w"/>
                                          </p:val>
                                        </p:tav>
                                      </p:tavLst>
                                    </p:anim>
                                    <p:anim calcmode="lin" valueType="num">
                                      <p:cBhvr>
                                        <p:cTn id="28" dur="500" fill="hold"/>
                                        <p:tgtEl>
                                          <p:spTgt spid="3075"/>
                                        </p:tgtEl>
                                        <p:attrNameLst>
                                          <p:attrName>ppt_h</p:attrName>
                                        </p:attrNameLst>
                                      </p:cBhvr>
                                      <p:tavLst>
                                        <p:tav tm="0">
                                          <p:val>
                                            <p:strVal val="#ppt_h*0.01"/>
                                          </p:val>
                                        </p:tav>
                                        <p:tav tm="100000">
                                          <p:val>
                                            <p:strVal val="#ppt_h"/>
                                          </p:val>
                                        </p:tav>
                                      </p:tavLst>
                                    </p:anim>
                                    <p:anim calcmode="lin" valueType="num">
                                      <p:cBhvr>
                                        <p:cTn id="29" dur="500" fill="hold"/>
                                        <p:tgtEl>
                                          <p:spTgt spid="3075"/>
                                        </p:tgtEl>
                                        <p:attrNameLst>
                                          <p:attrName>ppt_x</p:attrName>
                                        </p:attrNameLst>
                                      </p:cBhvr>
                                      <p:tavLst>
                                        <p:tav tm="0">
                                          <p:val>
                                            <p:strVal val="#ppt_x"/>
                                          </p:val>
                                        </p:tav>
                                        <p:tav tm="100000">
                                          <p:val>
                                            <p:strVal val="#ppt_x"/>
                                          </p:val>
                                        </p:tav>
                                      </p:tavLst>
                                    </p:anim>
                                    <p:anim calcmode="lin" valueType="num">
                                      <p:cBhvr>
                                        <p:cTn id="30" dur="500" fill="hold"/>
                                        <p:tgtEl>
                                          <p:spTgt spid="3075"/>
                                        </p:tgtEl>
                                        <p:attrNameLst>
                                          <p:attrName>ppt_y</p:attrName>
                                        </p:attrNameLst>
                                      </p:cBhvr>
                                      <p:tavLst>
                                        <p:tav tm="0">
                                          <p:val>
                                            <p:strVal val="#ppt_h+1"/>
                                          </p:val>
                                        </p:tav>
                                        <p:tav tm="100000">
                                          <p:val>
                                            <p:strVal val="#ppt_y"/>
                                          </p:val>
                                        </p:tav>
                                      </p:tavLst>
                                    </p:anim>
                                    <p:animEffect transition="in" filter="fade">
                                      <p:cBhvr>
                                        <p:cTn id="31" dur="500"/>
                                        <p:tgtEl>
                                          <p:spTgt spid="3075"/>
                                        </p:tgtEl>
                                      </p:cBhvr>
                                    </p:animEffect>
                                  </p:childTnLst>
                                </p:cTn>
                              </p:par>
                              <p:par>
                                <p:cTn id="32" presetID="58" presetClass="entr" presetSubtype="0" accel="10000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strVal val="#ppt_w*2.5"/>
                                          </p:val>
                                        </p:tav>
                                        <p:tav tm="100000">
                                          <p:val>
                                            <p:strVal val="#ppt_w"/>
                                          </p:val>
                                        </p:tav>
                                      </p:tavLst>
                                    </p:anim>
                                    <p:anim calcmode="lin" valueType="num">
                                      <p:cBhvr>
                                        <p:cTn id="35" dur="500" fill="hold"/>
                                        <p:tgtEl>
                                          <p:spTgt spid="9"/>
                                        </p:tgtEl>
                                        <p:attrNameLst>
                                          <p:attrName>ppt_h</p:attrName>
                                        </p:attrNameLst>
                                      </p:cBhvr>
                                      <p:tavLst>
                                        <p:tav tm="0">
                                          <p:val>
                                            <p:strVal val="#ppt_h*0.01"/>
                                          </p:val>
                                        </p:tav>
                                        <p:tav tm="100000">
                                          <p:val>
                                            <p:strVal val="#ppt_h"/>
                                          </p:val>
                                        </p:tav>
                                      </p:tavLst>
                                    </p:anim>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h+1"/>
                                          </p:val>
                                        </p:tav>
                                        <p:tav tm="100000">
                                          <p:val>
                                            <p:strVal val="#ppt_y"/>
                                          </p:val>
                                        </p:tav>
                                      </p:tavLst>
                                    </p:anim>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8" presetClass="entr" presetSubtype="0" accel="100000" fill="hold" nodeType="clickEffect">
                                  <p:stCondLst>
                                    <p:cond delay="0"/>
                                  </p:stCondLst>
                                  <p:childTnLst>
                                    <p:set>
                                      <p:cBhvr>
                                        <p:cTn id="42" dur="1" fill="hold">
                                          <p:stCondLst>
                                            <p:cond delay="0"/>
                                          </p:stCondLst>
                                        </p:cTn>
                                        <p:tgtEl>
                                          <p:spTgt spid="3076"/>
                                        </p:tgtEl>
                                        <p:attrNameLst>
                                          <p:attrName>style.visibility</p:attrName>
                                        </p:attrNameLst>
                                      </p:cBhvr>
                                      <p:to>
                                        <p:strVal val="visible"/>
                                      </p:to>
                                    </p:set>
                                    <p:anim calcmode="lin" valueType="num">
                                      <p:cBhvr>
                                        <p:cTn id="43" dur="500" fill="hold"/>
                                        <p:tgtEl>
                                          <p:spTgt spid="3076"/>
                                        </p:tgtEl>
                                        <p:attrNameLst>
                                          <p:attrName>ppt_w</p:attrName>
                                        </p:attrNameLst>
                                      </p:cBhvr>
                                      <p:tavLst>
                                        <p:tav tm="0">
                                          <p:val>
                                            <p:strVal val="#ppt_w*2.5"/>
                                          </p:val>
                                        </p:tav>
                                        <p:tav tm="100000">
                                          <p:val>
                                            <p:strVal val="#ppt_w"/>
                                          </p:val>
                                        </p:tav>
                                      </p:tavLst>
                                    </p:anim>
                                    <p:anim calcmode="lin" valueType="num">
                                      <p:cBhvr>
                                        <p:cTn id="44" dur="500" fill="hold"/>
                                        <p:tgtEl>
                                          <p:spTgt spid="3076"/>
                                        </p:tgtEl>
                                        <p:attrNameLst>
                                          <p:attrName>ppt_h</p:attrName>
                                        </p:attrNameLst>
                                      </p:cBhvr>
                                      <p:tavLst>
                                        <p:tav tm="0">
                                          <p:val>
                                            <p:strVal val="#ppt_h*0.01"/>
                                          </p:val>
                                        </p:tav>
                                        <p:tav tm="100000">
                                          <p:val>
                                            <p:strVal val="#ppt_h"/>
                                          </p:val>
                                        </p:tav>
                                      </p:tavLst>
                                    </p:anim>
                                    <p:anim calcmode="lin" valueType="num">
                                      <p:cBhvr>
                                        <p:cTn id="45" dur="500" fill="hold"/>
                                        <p:tgtEl>
                                          <p:spTgt spid="3076"/>
                                        </p:tgtEl>
                                        <p:attrNameLst>
                                          <p:attrName>ppt_x</p:attrName>
                                        </p:attrNameLst>
                                      </p:cBhvr>
                                      <p:tavLst>
                                        <p:tav tm="0">
                                          <p:val>
                                            <p:strVal val="#ppt_x"/>
                                          </p:val>
                                        </p:tav>
                                        <p:tav tm="100000">
                                          <p:val>
                                            <p:strVal val="#ppt_x"/>
                                          </p:val>
                                        </p:tav>
                                      </p:tavLst>
                                    </p:anim>
                                    <p:anim calcmode="lin" valueType="num">
                                      <p:cBhvr>
                                        <p:cTn id="46" dur="500" fill="hold"/>
                                        <p:tgtEl>
                                          <p:spTgt spid="3076"/>
                                        </p:tgtEl>
                                        <p:attrNameLst>
                                          <p:attrName>ppt_y</p:attrName>
                                        </p:attrNameLst>
                                      </p:cBhvr>
                                      <p:tavLst>
                                        <p:tav tm="0">
                                          <p:val>
                                            <p:strVal val="#ppt_h+1"/>
                                          </p:val>
                                        </p:tav>
                                        <p:tav tm="100000">
                                          <p:val>
                                            <p:strVal val="#ppt_y"/>
                                          </p:val>
                                        </p:tav>
                                      </p:tavLst>
                                    </p:anim>
                                    <p:animEffect transition="in" filter="fade">
                                      <p:cBhvr>
                                        <p:cTn id="47" dur="500"/>
                                        <p:tgtEl>
                                          <p:spTgt spid="3076"/>
                                        </p:tgtEl>
                                      </p:cBhvr>
                                    </p:animEffect>
                                  </p:childTnLst>
                                </p:cTn>
                              </p:par>
                              <p:par>
                                <p:cTn id="48" presetID="58" presetClass="entr" presetSubtype="0" accel="10000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strVal val="#ppt_w*2.5"/>
                                          </p:val>
                                        </p:tav>
                                        <p:tav tm="100000">
                                          <p:val>
                                            <p:strVal val="#ppt_w"/>
                                          </p:val>
                                        </p:tav>
                                      </p:tavLst>
                                    </p:anim>
                                    <p:anim calcmode="lin" valueType="num">
                                      <p:cBhvr>
                                        <p:cTn id="51" dur="500" fill="hold"/>
                                        <p:tgtEl>
                                          <p:spTgt spid="10"/>
                                        </p:tgtEl>
                                        <p:attrNameLst>
                                          <p:attrName>ppt_h</p:attrName>
                                        </p:attrNameLst>
                                      </p:cBhvr>
                                      <p:tavLst>
                                        <p:tav tm="0">
                                          <p:val>
                                            <p:strVal val="#ppt_h*0.01"/>
                                          </p:val>
                                        </p:tav>
                                        <p:tav tm="100000">
                                          <p:val>
                                            <p:strVal val="#ppt_h"/>
                                          </p:val>
                                        </p:tav>
                                      </p:tavLst>
                                    </p:anim>
                                    <p:anim calcmode="lin" valueType="num">
                                      <p:cBhvr>
                                        <p:cTn id="52" dur="500" fill="hold"/>
                                        <p:tgtEl>
                                          <p:spTgt spid="10"/>
                                        </p:tgtEl>
                                        <p:attrNameLst>
                                          <p:attrName>ppt_x</p:attrName>
                                        </p:attrNameLst>
                                      </p:cBhvr>
                                      <p:tavLst>
                                        <p:tav tm="0">
                                          <p:val>
                                            <p:strVal val="#ppt_x"/>
                                          </p:val>
                                        </p:tav>
                                        <p:tav tm="100000">
                                          <p:val>
                                            <p:strVal val="#ppt_x"/>
                                          </p:val>
                                        </p:tav>
                                      </p:tavLst>
                                    </p:anim>
                                    <p:anim calcmode="lin" valueType="num">
                                      <p:cBhvr>
                                        <p:cTn id="53" dur="500" fill="hold"/>
                                        <p:tgtEl>
                                          <p:spTgt spid="10"/>
                                        </p:tgtEl>
                                        <p:attrNameLst>
                                          <p:attrName>ppt_y</p:attrName>
                                        </p:attrNameLst>
                                      </p:cBhvr>
                                      <p:tavLst>
                                        <p:tav tm="0">
                                          <p:val>
                                            <p:strVal val="#ppt_h+1"/>
                                          </p:val>
                                        </p:tav>
                                        <p:tav tm="100000">
                                          <p:val>
                                            <p:strVal val="#ppt_y"/>
                                          </p:val>
                                        </p:tav>
                                      </p:tavLst>
                                    </p:anim>
                                    <p:animEffect transition="in" filter="fade">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4"/>
                </p:tgtEl>
              </p:cMediaNode>
            </p:audio>
          </p:childTnLst>
        </p:cTn>
      </p:par>
    </p:tnLst>
    <p:bldLst>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9100" y="5410200"/>
            <a:ext cx="8305800" cy="639762"/>
          </a:xfrm>
        </p:spPr>
        <p:txBody>
          <a:bodyPr/>
          <a:lstStyle/>
          <a:p>
            <a:r>
              <a:rPr lang="en-US" dirty="0" smtClean="0"/>
              <a:t>Things to know</a:t>
            </a:r>
            <a:endParaRPr lang="en-US" dirty="0"/>
          </a:p>
        </p:txBody>
      </p:sp>
      <p:pic>
        <p:nvPicPr>
          <p:cNvPr id="5" name="Picture 4" descr="bullet-3-red-3-hi.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0602" y="1219200"/>
            <a:ext cx="3882797" cy="3882797"/>
          </a:xfrm>
          <a:prstGeom prst="rect">
            <a:avLst/>
          </a:prstGeom>
          <a:ln>
            <a:noFill/>
          </a:ln>
          <a:effectLst>
            <a:outerShdw blurRad="292100" dist="139700" dir="2700000" algn="tl" rotWithShape="0">
              <a:srgbClr val="333333">
                <a:alpha val="65000"/>
              </a:srgbClr>
            </a:outerShdw>
          </a:effec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1026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838200"/>
            <a:ext cx="8305800" cy="6397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5400" dirty="0"/>
              <a:t>Write this down!!!</a:t>
            </a: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How to log in</a:t>
            </a:r>
          </a:p>
          <a:p>
            <a:pPr marL="514350" indent="-514350">
              <a:buFont typeface="+mj-lt"/>
              <a:buAutoNum type="arabicPeriod"/>
            </a:pPr>
            <a:endParaRPr lang="en-US" dirty="0" smtClean="0"/>
          </a:p>
          <a:p>
            <a:pPr marL="514350" indent="-514350">
              <a:buFont typeface="+mj-lt"/>
              <a:buAutoNum type="arabicPeriod"/>
            </a:pPr>
            <a:r>
              <a:rPr lang="en-US" dirty="0" smtClean="0"/>
              <a:t>How to do assignments</a:t>
            </a:r>
          </a:p>
          <a:p>
            <a:pPr marL="514350" indent="-514350">
              <a:buFont typeface="+mj-lt"/>
              <a:buAutoNum type="arabicPeriod"/>
            </a:pPr>
            <a:endParaRPr lang="en-US" dirty="0" smtClean="0"/>
          </a:p>
          <a:p>
            <a:pPr marL="514350" indent="-514350">
              <a:buFont typeface="+mj-lt"/>
              <a:buAutoNum type="arabicPeriod"/>
            </a:pPr>
            <a:r>
              <a:rPr lang="en-US" dirty="0" smtClean="0"/>
              <a:t>How to track my progress</a:t>
            </a: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advTm="131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838200"/>
            <a:ext cx="8305800" cy="639762"/>
          </a:xfrm>
        </p:spPr>
        <p:txBody>
          <a:bodyPr/>
          <a:lstStyle/>
          <a:p>
            <a:r>
              <a:rPr lang="en-US" sz="5400" dirty="0" smtClean="0"/>
              <a:t>1. How to log in</a:t>
            </a:r>
            <a:endParaRPr lang="en-US" sz="5400" dirty="0"/>
          </a:p>
        </p:txBody>
      </p:sp>
      <p:sp>
        <p:nvSpPr>
          <p:cNvPr id="3" name="Content Placeholder 2"/>
          <p:cNvSpPr>
            <a:spLocks noGrp="1"/>
          </p:cNvSpPr>
          <p:nvPr>
            <p:ph idx="1"/>
          </p:nvPr>
        </p:nvSpPr>
        <p:spPr>
          <a:xfrm>
            <a:off x="457200" y="1874837"/>
            <a:ext cx="8229600" cy="4525963"/>
          </a:xfrm>
        </p:spPr>
        <p:txBody>
          <a:bodyPr/>
          <a:lstStyle/>
          <a:p>
            <a:pPr marL="514350" indent="-514350" algn="ctr">
              <a:buNone/>
            </a:pPr>
            <a:r>
              <a:rPr lang="en-US" b="1" dirty="0"/>
              <a:t>http://www.nflcacademy.com/</a:t>
            </a:r>
            <a:endParaRPr lang="en-US" b="1" dirty="0" smtClean="0"/>
          </a:p>
        </p:txBody>
      </p:sp>
      <p:pic>
        <p:nvPicPr>
          <p:cNvPr id="205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6064"/>
          <a:stretch/>
        </p:blipFill>
        <p:spPr bwMode="auto">
          <a:xfrm>
            <a:off x="-17626" y="2667000"/>
            <a:ext cx="9161626" cy="4191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Down Arrow 12"/>
          <p:cNvSpPr/>
          <p:nvPr/>
        </p:nvSpPr>
        <p:spPr>
          <a:xfrm>
            <a:off x="5181600" y="3164426"/>
            <a:ext cx="306652" cy="797974"/>
          </a:xfrm>
          <a:prstGeom prst="downArrow">
            <a:avLst>
              <a:gd name="adj1" fmla="val 50000"/>
              <a:gd name="adj2" fmla="val 95042"/>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14" name="Down Arrow 13"/>
          <p:cNvSpPr/>
          <p:nvPr/>
        </p:nvSpPr>
        <p:spPr>
          <a:xfrm rot="10800000">
            <a:off x="5181600" y="4383625"/>
            <a:ext cx="306652" cy="797974"/>
          </a:xfrm>
          <a:prstGeom prst="downArrow">
            <a:avLst>
              <a:gd name="adj1" fmla="val 50000"/>
              <a:gd name="adj2" fmla="val 95042"/>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15" name="Down Arrow 14"/>
          <p:cNvSpPr/>
          <p:nvPr/>
        </p:nvSpPr>
        <p:spPr>
          <a:xfrm rot="16200000">
            <a:off x="3979461" y="4250140"/>
            <a:ext cx="306652" cy="797974"/>
          </a:xfrm>
          <a:prstGeom prst="downArrow">
            <a:avLst>
              <a:gd name="adj1" fmla="val 50000"/>
              <a:gd name="adj2" fmla="val 95042"/>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advTm="563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1"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8"/>
                </p:tgtEl>
              </p:cMediaNode>
            </p:audio>
          </p:childTnLst>
        </p:cTn>
      </p:par>
    </p:tnLst>
    <p:bldLst>
      <p:bldP spid="13" grpId="0" animBg="1"/>
      <p:bldP spid="14"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9144000" cy="6397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5400" dirty="0"/>
              <a:t>2. How to do assignments</a:t>
            </a:r>
          </a:p>
        </p:txBody>
      </p:sp>
      <p:pic>
        <p:nvPicPr>
          <p:cNvPr id="307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2222" y="1967144"/>
            <a:ext cx="9176222" cy="48908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Down Arrow 8"/>
          <p:cNvSpPr/>
          <p:nvPr/>
        </p:nvSpPr>
        <p:spPr>
          <a:xfrm rot="14674164">
            <a:off x="3382573" y="3787011"/>
            <a:ext cx="306652" cy="797974"/>
          </a:xfrm>
          <a:prstGeom prst="downArrow">
            <a:avLst>
              <a:gd name="adj1" fmla="val 50000"/>
              <a:gd name="adj2" fmla="val 95042"/>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13" name="Down Arrow 12"/>
          <p:cNvSpPr/>
          <p:nvPr/>
        </p:nvSpPr>
        <p:spPr>
          <a:xfrm>
            <a:off x="4038600" y="2667000"/>
            <a:ext cx="306652" cy="797974"/>
          </a:xfrm>
          <a:prstGeom prst="downArrow">
            <a:avLst>
              <a:gd name="adj1" fmla="val 50000"/>
              <a:gd name="adj2" fmla="val 95042"/>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advTm="189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9"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3|5|13.8|2.3|2.5"/>
</p:tagLst>
</file>

<file path=ppt/tags/tag2.xml><?xml version="1.0" encoding="utf-8"?>
<p:tagLst xmlns:a="http://schemas.openxmlformats.org/drawingml/2006/main" xmlns:r="http://schemas.openxmlformats.org/officeDocument/2006/relationships" xmlns:p="http://schemas.openxmlformats.org/presentationml/2006/main">
  <p:tag name="TIMING" val="|3.1|1.1"/>
</p:tagLst>
</file>

<file path=ppt/tags/tag3.xml><?xml version="1.0" encoding="utf-8"?>
<p:tagLst xmlns:a="http://schemas.openxmlformats.org/drawingml/2006/main" xmlns:r="http://schemas.openxmlformats.org/officeDocument/2006/relationships" xmlns:p="http://schemas.openxmlformats.org/presentationml/2006/main">
  <p:tag name="TIMING" val="|13.2"/>
</p:tagLst>
</file>

<file path=ppt/tags/tag4.xml><?xml version="1.0" encoding="utf-8"?>
<p:tagLst xmlns:a="http://schemas.openxmlformats.org/drawingml/2006/main" xmlns:r="http://schemas.openxmlformats.org/officeDocument/2006/relationships" xmlns:p="http://schemas.openxmlformats.org/presentationml/2006/main">
  <p:tag name="TIMING" val="|1.5|22.8|14"/>
</p:tagLst>
</file>

<file path=ppt/tags/tag5.xml><?xml version="1.0" encoding="utf-8"?>
<p:tagLst xmlns:a="http://schemas.openxmlformats.org/drawingml/2006/main" xmlns:r="http://schemas.openxmlformats.org/officeDocument/2006/relationships" xmlns:p="http://schemas.openxmlformats.org/presentationml/2006/main">
  <p:tag name="TIMING" val="|3.7|2.9|3.9"/>
</p:tagLst>
</file>

<file path=ppt/tags/tag6.xml><?xml version="1.0" encoding="utf-8"?>
<p:tagLst xmlns:a="http://schemas.openxmlformats.org/drawingml/2006/main" xmlns:r="http://schemas.openxmlformats.org/officeDocument/2006/relationships" xmlns:p="http://schemas.openxmlformats.org/presentationml/2006/main">
  <p:tag name="TIMING" val="|37.7|2.9|4"/>
</p:tagLst>
</file>

<file path=ppt/tags/tag7.xml><?xml version="1.0" encoding="utf-8"?>
<p:tagLst xmlns:a="http://schemas.openxmlformats.org/drawingml/2006/main" xmlns:r="http://schemas.openxmlformats.org/officeDocument/2006/relationships" xmlns:p="http://schemas.openxmlformats.org/presentationml/2006/main">
  <p:tag name="TIMING" val="|6|6.1"/>
</p:tagLst>
</file>

<file path=ppt/tags/tag8.xml><?xml version="1.0" encoding="utf-8"?>
<p:tagLst xmlns:a="http://schemas.openxmlformats.org/drawingml/2006/main" xmlns:r="http://schemas.openxmlformats.org/officeDocument/2006/relationships" xmlns:p="http://schemas.openxmlformats.org/presentationml/2006/main">
  <p:tag name="TIMING" val="|24.3|4.5|5.2|6"/>
</p:tagLst>
</file>

<file path=ppt/tags/tag9.xml><?xml version="1.0" encoding="utf-8"?>
<p:tagLst xmlns:a="http://schemas.openxmlformats.org/drawingml/2006/main" xmlns:r="http://schemas.openxmlformats.org/officeDocument/2006/relationships" xmlns:p="http://schemas.openxmlformats.org/presentationml/2006/main">
  <p:tag name="TIMING" val="|10|3.6|3.1|3.3"/>
</p:tagLst>
</file>

<file path=ppt/theme/theme1.xml><?xml version="1.0" encoding="utf-8"?>
<a:theme xmlns:a="http://schemas.openxmlformats.org/drawingml/2006/main" name="20110722.sj - OW Student Ori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279c20c3caf3300dae6b438536eb8c56">
  <xsd:schema xmlns:xsd="http://www.w3.org/2001/XMLSchema" xmlns:p="http://schemas.microsoft.com/office/2006/metadata/properties" targetNamespace="http://schemas.microsoft.com/office/2006/metadata/properties" ma:root="true" ma:fieldsID="0d2e1ca116041f9e11471c52c4c9d60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D92E0EE0-0EB4-443C-8483-179BDAF3F2B1}">
  <ds:schemaRefs>
    <ds:schemaRef ds:uri="http://schemas.microsoft.com/office/2006/documentManagement/types"/>
    <ds:schemaRef ds:uri="http://www.w3.org/XML/1998/namespace"/>
    <ds:schemaRef ds:uri="http://schemas.microsoft.com/office/2006/metadata/properties"/>
    <ds:schemaRef ds:uri="http://purl.org/dc/terms/"/>
    <ds:schemaRef ds:uri="http://purl.org/dc/elements/1.1/"/>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9107D26A-2D23-408B-80D0-4AA743B97722}">
  <ds:schemaRefs>
    <ds:schemaRef ds:uri="http://schemas.microsoft.com/sharepoint/v3/contenttype/forms"/>
  </ds:schemaRefs>
</ds:datastoreItem>
</file>

<file path=customXml/itemProps3.xml><?xml version="1.0" encoding="utf-8"?>
<ds:datastoreItem xmlns:ds="http://schemas.openxmlformats.org/officeDocument/2006/customXml" ds:itemID="{889D1720-018A-4016-931B-D3A9154339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360</TotalTime>
  <Words>1485</Words>
  <Application>Microsoft Office PowerPoint</Application>
  <PresentationFormat>On-screen Show (4:3)</PresentationFormat>
  <Paragraphs>145</Paragraphs>
  <Slides>14</Slides>
  <Notes>14</Notes>
  <HiddenSlides>0</HiddenSlides>
  <MMClips>14</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20110722.sj - OW Student Orientation</vt:lpstr>
      <vt:lpstr>NFC ACADEMY</vt:lpstr>
      <vt:lpstr>Getting Started</vt:lpstr>
      <vt:lpstr>What is it?</vt:lpstr>
      <vt:lpstr>PowerPoint Presentation</vt:lpstr>
      <vt:lpstr>PowerPoint Presentation</vt:lpstr>
      <vt:lpstr>Things to know</vt:lpstr>
      <vt:lpstr>Write this down!!!</vt:lpstr>
      <vt:lpstr>1. How to log in</vt:lpstr>
      <vt:lpstr>2. How to do assignments</vt:lpstr>
      <vt:lpstr>2. How to do assignments</vt:lpstr>
      <vt:lpstr>3. How to track progress</vt:lpstr>
      <vt:lpstr>3. How to track progress</vt:lpstr>
      <vt:lpstr>NFC Academy</vt:lpstr>
      <vt:lpstr>Thank you and have fun!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NAME</dc:title>
  <dc:creator>sjensen</dc:creator>
  <cp:lastModifiedBy>Charles R. Fielding</cp:lastModifiedBy>
  <cp:revision>30</cp:revision>
  <dcterms:created xsi:type="dcterms:W3CDTF">2012-04-04T18:24:59Z</dcterms:created>
  <dcterms:modified xsi:type="dcterms:W3CDTF">2012-12-14T20:57:14Z</dcterms:modified>
</cp:coreProperties>
</file>